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87" d="100"/>
          <a:sy n="87" d="100"/>
        </p:scale>
        <p:origin x="128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611E5-0CA4-491B-A02E-61BFD2F4D26E}" type="datetimeFigureOut">
              <a:rPr lang="ru-RU" smtClean="0"/>
              <a:t>29.03.2022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C5CE1-47F7-4D8E-BB24-5361DF509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58629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611E5-0CA4-491B-A02E-61BFD2F4D26E}" type="datetimeFigureOut">
              <a:rPr lang="ru-RU" smtClean="0"/>
              <a:t>29.03.2022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C5CE1-47F7-4D8E-BB24-5361DF509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1371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611E5-0CA4-491B-A02E-61BFD2F4D26E}" type="datetimeFigureOut">
              <a:rPr lang="ru-RU" smtClean="0"/>
              <a:t>29.03.2022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C5CE1-47F7-4D8E-BB24-5361DF509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0706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611E5-0CA4-491B-A02E-61BFD2F4D26E}" type="datetimeFigureOut">
              <a:rPr lang="ru-RU" smtClean="0"/>
              <a:t>29.03.2022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C5CE1-47F7-4D8E-BB24-5361DF509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450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611E5-0CA4-491B-A02E-61BFD2F4D26E}" type="datetimeFigureOut">
              <a:rPr lang="ru-RU" smtClean="0"/>
              <a:t>29.03.2022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C5CE1-47F7-4D8E-BB24-5361DF509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66713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611E5-0CA4-491B-A02E-61BFD2F4D26E}" type="datetimeFigureOut">
              <a:rPr lang="ru-RU" smtClean="0"/>
              <a:t>29.03.2022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C5CE1-47F7-4D8E-BB24-5361DF509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9017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611E5-0CA4-491B-A02E-61BFD2F4D26E}" type="datetimeFigureOut">
              <a:rPr lang="ru-RU" smtClean="0"/>
              <a:t>29.03.2022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C5CE1-47F7-4D8E-BB24-5361DF509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55185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611E5-0CA4-491B-A02E-61BFD2F4D26E}" type="datetimeFigureOut">
              <a:rPr lang="ru-RU" smtClean="0"/>
              <a:t>29.03.2022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C5CE1-47F7-4D8E-BB24-5361DF509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73003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611E5-0CA4-491B-A02E-61BFD2F4D26E}" type="datetimeFigureOut">
              <a:rPr lang="ru-RU" smtClean="0"/>
              <a:t>29.03.2022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C5CE1-47F7-4D8E-BB24-5361DF509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6965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611E5-0CA4-491B-A02E-61BFD2F4D26E}" type="datetimeFigureOut">
              <a:rPr lang="ru-RU" smtClean="0"/>
              <a:t>29.03.2022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C5CE1-47F7-4D8E-BB24-5361DF509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93593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611E5-0CA4-491B-A02E-61BFD2F4D26E}" type="datetimeFigureOut">
              <a:rPr lang="ru-RU" smtClean="0"/>
              <a:t>29.03.2022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C5CE1-47F7-4D8E-BB24-5361DF509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6133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C611E5-0CA4-491B-A02E-61BFD2F4D26E}" type="datetimeFigureOut">
              <a:rPr lang="ru-RU" smtClean="0"/>
              <a:t>29.03.2022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FC5CE1-47F7-4D8E-BB24-5361DF509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2666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g"/><Relationship Id="rId13" Type="http://schemas.openxmlformats.org/officeDocument/2006/relationships/image" Target="../media/image13.jpg"/><Relationship Id="rId18" Type="http://schemas.openxmlformats.org/officeDocument/2006/relationships/image" Target="../media/image18.jpg"/><Relationship Id="rId3" Type="http://schemas.openxmlformats.org/officeDocument/2006/relationships/image" Target="../media/image3.jpg"/><Relationship Id="rId21" Type="http://schemas.openxmlformats.org/officeDocument/2006/relationships/hyperlink" Target="https://ru.wikipedia.org/wiki/%D0%AF%D1%8F_(%D0%9A%D0%B5%D0%BC%D0%B5%D1%80%D0%BE%D0%B2%D1%81%D0%BA%D0%B0%D1%8F_%D0%BE%D0%B1%D0%BB%D0%B0%D1%81%D1%82%D1%8C)" TargetMode="External"/><Relationship Id="rId7" Type="http://schemas.openxmlformats.org/officeDocument/2006/relationships/image" Target="../media/image7.jpg"/><Relationship Id="rId12" Type="http://schemas.openxmlformats.org/officeDocument/2006/relationships/image" Target="../media/image12.jpg"/><Relationship Id="rId17" Type="http://schemas.openxmlformats.org/officeDocument/2006/relationships/image" Target="../media/image17.jpg"/><Relationship Id="rId25" Type="http://schemas.openxmlformats.org/officeDocument/2006/relationships/image" Target="../media/image23.jpg"/><Relationship Id="rId2" Type="http://schemas.openxmlformats.org/officeDocument/2006/relationships/image" Target="../media/image2.jpg"/><Relationship Id="rId16" Type="http://schemas.openxmlformats.org/officeDocument/2006/relationships/image" Target="../media/image16.jpg"/><Relationship Id="rId20" Type="http://schemas.openxmlformats.org/officeDocument/2006/relationships/image" Target="../media/image20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g"/><Relationship Id="rId11" Type="http://schemas.openxmlformats.org/officeDocument/2006/relationships/image" Target="../media/image11.jpg"/><Relationship Id="rId24" Type="http://schemas.openxmlformats.org/officeDocument/2006/relationships/image" Target="../media/image22.jpg"/><Relationship Id="rId5" Type="http://schemas.openxmlformats.org/officeDocument/2006/relationships/image" Target="../media/image5.jpg"/><Relationship Id="rId15" Type="http://schemas.openxmlformats.org/officeDocument/2006/relationships/image" Target="../media/image15.jpg"/><Relationship Id="rId23" Type="http://schemas.openxmlformats.org/officeDocument/2006/relationships/image" Target="../media/image21.jpg"/><Relationship Id="rId10" Type="http://schemas.openxmlformats.org/officeDocument/2006/relationships/image" Target="../media/image10.jpg"/><Relationship Id="rId19" Type="http://schemas.openxmlformats.org/officeDocument/2006/relationships/image" Target="../media/image19.jpg"/><Relationship Id="rId4" Type="http://schemas.openxmlformats.org/officeDocument/2006/relationships/image" Target="../media/image4.jpg"/><Relationship Id="rId9" Type="http://schemas.openxmlformats.org/officeDocument/2006/relationships/image" Target="../media/image9.jpg"/><Relationship Id="rId14" Type="http://schemas.openxmlformats.org/officeDocument/2006/relationships/image" Target="../media/image14.jpg"/><Relationship Id="rId22" Type="http://schemas.openxmlformats.org/officeDocument/2006/relationships/hyperlink" Target="https://ru.wikipedia.org/wiki/%D0%A7%D1%83%D0%BB%D1%8B%D0%BC_(%D0%BF%D1%80%D0%B8%D1%82%D0%BE%D0%BA_%D0%9E%D0%B1%D0%B8)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Прямоугольник 94"/>
          <p:cNvSpPr/>
          <p:nvPr/>
        </p:nvSpPr>
        <p:spPr>
          <a:xfrm>
            <a:off x="4649536" y="142841"/>
            <a:ext cx="4140000" cy="6156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92" name="Группа 91"/>
          <p:cNvGrpSpPr/>
          <p:nvPr/>
        </p:nvGrpSpPr>
        <p:grpSpPr>
          <a:xfrm>
            <a:off x="4638730" y="142841"/>
            <a:ext cx="4140000" cy="6156000"/>
            <a:chOff x="5254424" y="1126156"/>
            <a:chExt cx="3609474" cy="4649002"/>
          </a:xfrm>
          <a:solidFill>
            <a:schemeClr val="bg1"/>
          </a:solidFill>
        </p:grpSpPr>
        <p:sp>
          <p:nvSpPr>
            <p:cNvPr id="93" name="Прямоугольник 92"/>
            <p:cNvSpPr/>
            <p:nvPr/>
          </p:nvSpPr>
          <p:spPr>
            <a:xfrm>
              <a:off x="5254424" y="1126156"/>
              <a:ext cx="3609474" cy="4649002"/>
            </a:xfrm>
            <a:prstGeom prst="rect">
              <a:avLst/>
            </a:prstGeom>
            <a:grpFill/>
            <a:ln>
              <a:solidFill>
                <a:schemeClr val="accent6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4" name="TextBox 93"/>
            <p:cNvSpPr txBox="1"/>
            <p:nvPr/>
          </p:nvSpPr>
          <p:spPr>
            <a:xfrm>
              <a:off x="5522537" y="1445619"/>
              <a:ext cx="3073247" cy="216162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just"/>
              <a:r>
                <a:rPr lang="ru-RU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	В</a:t>
              </a:r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 Липатов Он вошел в литературу как молодой писатель. И писал о молодых, потому был им близок. Виля Липатова всю жизнь волновали судьбы молодых и талантливых людей. В разных произведениях писатель «проигрывал» разные варианты их судеб, но итог оказывался всегда один и тот же: энергия молодости и таланта входила в конфликт с жёсткой административно-командной системой.</a:t>
              </a:r>
            </a:p>
            <a:p>
              <a:pPr algn="just"/>
              <a:r>
                <a:rPr lang="ru-RU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	Учитывая </a:t>
              </a:r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значительный вклад нашего земляка в отечественную и мировую культуру, роль его художественно-публицистического наследия, сегодня важно сохранить память о Липатове для будущих поколений, сделать так, чтобы его произведения читали и любили. </a:t>
              </a:r>
            </a:p>
          </p:txBody>
        </p:sp>
      </p:grpSp>
      <p:grpSp>
        <p:nvGrpSpPr>
          <p:cNvPr id="81" name="Группа 80"/>
          <p:cNvGrpSpPr/>
          <p:nvPr/>
        </p:nvGrpSpPr>
        <p:grpSpPr>
          <a:xfrm>
            <a:off x="4638730" y="142841"/>
            <a:ext cx="4140000" cy="6156000"/>
            <a:chOff x="5254424" y="1126156"/>
            <a:chExt cx="3609474" cy="4649002"/>
          </a:xfrm>
          <a:solidFill>
            <a:schemeClr val="bg1"/>
          </a:solidFill>
        </p:grpSpPr>
        <p:sp>
          <p:nvSpPr>
            <p:cNvPr id="82" name="Прямоугольник 81"/>
            <p:cNvSpPr/>
            <p:nvPr/>
          </p:nvSpPr>
          <p:spPr>
            <a:xfrm>
              <a:off x="5254424" y="1126156"/>
              <a:ext cx="3609474" cy="4649002"/>
            </a:xfrm>
            <a:prstGeom prst="rect">
              <a:avLst/>
            </a:prstGeom>
            <a:grpFill/>
            <a:ln>
              <a:solidFill>
                <a:schemeClr val="accent6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6082944" y="1219095"/>
              <a:ext cx="1953929" cy="27891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«Серая мышь»</a:t>
              </a:r>
              <a:endParaRPr lang="ru-RU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4" name="TextBox 83"/>
            <p:cNvSpPr txBox="1"/>
            <p:nvPr/>
          </p:nvSpPr>
          <p:spPr>
            <a:xfrm>
              <a:off x="5522537" y="3606865"/>
              <a:ext cx="3073247" cy="118540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just"/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«Серая мышь» не теряет своей актуальности. Тема алкоголизма и пьянства представлена настолько натурально, что книгу приходилось откладывать. В то же время деревенский говор и образы сельчан притягивают своим обаянием. Деревня, которую он изображает, настолько настоящая, как будто находишься там, слышишь эту речь, видишь этих людей.</a:t>
              </a:r>
            </a:p>
          </p:txBody>
        </p:sp>
        <p:pic>
          <p:nvPicPr>
            <p:cNvPr id="85" name="Рисунок 84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49145" y="1702557"/>
              <a:ext cx="2627604" cy="1594346"/>
            </a:xfrm>
            <a:prstGeom prst="rect">
              <a:avLst/>
            </a:prstGeom>
            <a:grpFill/>
          </p:spPr>
        </p:pic>
      </p:grpSp>
      <p:grpSp>
        <p:nvGrpSpPr>
          <p:cNvPr id="71" name="Группа 70"/>
          <p:cNvGrpSpPr/>
          <p:nvPr/>
        </p:nvGrpSpPr>
        <p:grpSpPr>
          <a:xfrm>
            <a:off x="4638730" y="142841"/>
            <a:ext cx="4139999" cy="6156000"/>
            <a:chOff x="5254424" y="1126156"/>
            <a:chExt cx="3609474" cy="4649002"/>
          </a:xfrm>
          <a:solidFill>
            <a:schemeClr val="bg1"/>
          </a:solidFill>
        </p:grpSpPr>
        <p:sp>
          <p:nvSpPr>
            <p:cNvPr id="72" name="Прямоугольник 71"/>
            <p:cNvSpPr/>
            <p:nvPr/>
          </p:nvSpPr>
          <p:spPr>
            <a:xfrm>
              <a:off x="5254424" y="1126156"/>
              <a:ext cx="3609474" cy="4649002"/>
            </a:xfrm>
            <a:prstGeom prst="rect">
              <a:avLst/>
            </a:prstGeom>
            <a:grpFill/>
            <a:ln>
              <a:solidFill>
                <a:schemeClr val="accent6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5354365" y="1176719"/>
              <a:ext cx="3438272" cy="48810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75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«Сказание о директоре </a:t>
              </a:r>
              <a:r>
                <a:rPr lang="ru-RU" sz="175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Прончатове</a:t>
              </a:r>
              <a:r>
                <a:rPr lang="ru-RU" sz="175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» </a:t>
              </a:r>
              <a:r>
                <a:rPr lang="ru-RU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(1969)</a:t>
              </a:r>
              <a:endParaRPr lang="ru-RU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5569683" y="3529568"/>
              <a:ext cx="3000896" cy="188270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just"/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Повесть описывает небольшой эпизод жизни старшего инженера крупной сибирской </a:t>
              </a:r>
              <a:r>
                <a:rPr lang="ru-RU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сплавконторы</a:t>
              </a:r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Прончатова</a:t>
              </a:r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когда после смерти директора он сам стремится занять его место. Герой повести наделён чертами своего рода «разумного эгоизма». </a:t>
              </a:r>
              <a:endPara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just"/>
              <a:r>
                <a:rPr lang="ru-RU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Это </a:t>
              </a:r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рациональный человек, обладающий такими качествами как деловая компетентность, инициативность, ответственность, который оценивает себя как бы со стороны и считает, что именно он должен стать будущим директором. Наоборот, другой кандидат, по его мнению, развалит работу.</a:t>
              </a:r>
            </a:p>
          </p:txBody>
        </p:sp>
        <p:pic>
          <p:nvPicPr>
            <p:cNvPr id="75" name="Рисунок 74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56329" y="1676611"/>
              <a:ext cx="2627604" cy="1774046"/>
            </a:xfrm>
            <a:prstGeom prst="rect">
              <a:avLst/>
            </a:prstGeom>
            <a:grpFill/>
          </p:spPr>
        </p:pic>
      </p:grpSp>
      <p:grpSp>
        <p:nvGrpSpPr>
          <p:cNvPr id="58" name="Группа 57"/>
          <p:cNvGrpSpPr/>
          <p:nvPr/>
        </p:nvGrpSpPr>
        <p:grpSpPr>
          <a:xfrm>
            <a:off x="4638730" y="142841"/>
            <a:ext cx="4140000" cy="6156000"/>
            <a:chOff x="5254424" y="1126156"/>
            <a:chExt cx="3609474" cy="4649002"/>
          </a:xfrm>
          <a:solidFill>
            <a:schemeClr val="bg1"/>
          </a:solidFill>
        </p:grpSpPr>
        <p:sp>
          <p:nvSpPr>
            <p:cNvPr id="59" name="Прямоугольник 58"/>
            <p:cNvSpPr/>
            <p:nvPr/>
          </p:nvSpPr>
          <p:spPr>
            <a:xfrm>
              <a:off x="5254424" y="1126156"/>
              <a:ext cx="3609474" cy="4649002"/>
            </a:xfrm>
            <a:prstGeom prst="rect">
              <a:avLst/>
            </a:prstGeom>
            <a:grpFill/>
            <a:ln>
              <a:solidFill>
                <a:schemeClr val="accent6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5670914" y="1226267"/>
              <a:ext cx="3016066" cy="27891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«Деревенский детектив» (1967)</a:t>
              </a:r>
              <a:endParaRPr lang="ru-RU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5542303" y="2680174"/>
              <a:ext cx="3053482" cy="1603783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just"/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1967 году вышла книга повестей и рассказов </a:t>
              </a:r>
              <a:r>
                <a:rPr lang="ru-RU" sz="1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«Деревенский детектив».</a:t>
              </a:r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Одно из самых популярных произведений писателя. Главная задача автора – создание образа сельского участкового милиционера </a:t>
              </a:r>
              <a:r>
                <a:rPr lang="ru-RU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Аниськина</a:t>
              </a:r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 его одержимостью в работе.</a:t>
              </a:r>
            </a:p>
            <a:p>
              <a:pPr algn="just"/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Бывший фронтовик Федор </a:t>
              </a:r>
              <a:r>
                <a:rPr lang="ru-RU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Анискин</a:t>
              </a:r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требовательный и человечный, не просто уполномоченный милиции, а уполномоченный Советской власти. Он умеет мыслить в государственных масштабах.</a:t>
              </a:r>
            </a:p>
          </p:txBody>
        </p:sp>
        <p:pic>
          <p:nvPicPr>
            <p:cNvPr id="62" name="Рисунок 61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93657" y="1551754"/>
              <a:ext cx="1671081" cy="1106902"/>
            </a:xfrm>
            <a:prstGeom prst="rect">
              <a:avLst/>
            </a:prstGeom>
            <a:grpFill/>
          </p:spPr>
        </p:pic>
        <p:pic>
          <p:nvPicPr>
            <p:cNvPr id="63" name="Рисунок 62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08268" y="1541290"/>
              <a:ext cx="866379" cy="1125685"/>
            </a:xfrm>
            <a:prstGeom prst="rect">
              <a:avLst/>
            </a:prstGeom>
            <a:grpFill/>
          </p:spPr>
        </p:pic>
        <p:pic>
          <p:nvPicPr>
            <p:cNvPr id="64" name="Рисунок 63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16179" y="4307915"/>
              <a:ext cx="1917655" cy="1291944"/>
            </a:xfrm>
            <a:prstGeom prst="rect">
              <a:avLst/>
            </a:prstGeom>
            <a:grpFill/>
          </p:spPr>
        </p:pic>
      </p:grpSp>
      <p:grpSp>
        <p:nvGrpSpPr>
          <p:cNvPr id="47" name="Группа 46"/>
          <p:cNvGrpSpPr/>
          <p:nvPr/>
        </p:nvGrpSpPr>
        <p:grpSpPr>
          <a:xfrm>
            <a:off x="4638730" y="142841"/>
            <a:ext cx="4140000" cy="6156000"/>
            <a:chOff x="5254424" y="1126156"/>
            <a:chExt cx="3609474" cy="4649002"/>
          </a:xfrm>
          <a:solidFill>
            <a:schemeClr val="bg1"/>
          </a:solidFill>
        </p:grpSpPr>
        <p:sp>
          <p:nvSpPr>
            <p:cNvPr id="48" name="Прямоугольник 47"/>
            <p:cNvSpPr/>
            <p:nvPr/>
          </p:nvSpPr>
          <p:spPr>
            <a:xfrm>
              <a:off x="5254424" y="1126156"/>
              <a:ext cx="3609474" cy="4649002"/>
            </a:xfrm>
            <a:prstGeom prst="rect">
              <a:avLst/>
            </a:prstGeom>
            <a:grpFill/>
            <a:ln>
              <a:solidFill>
                <a:schemeClr val="accent6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6199839" y="1310929"/>
              <a:ext cx="1953929" cy="27891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«Стрежень»</a:t>
              </a:r>
              <a:r>
                <a:rPr lang="ru-RU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(1961)</a:t>
              </a:r>
              <a:endParaRPr lang="ru-RU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5594889" y="3725215"/>
              <a:ext cx="2956319" cy="90648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just"/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</a:t>
              </a:r>
              <a:r>
                <a:rPr lang="ru-RU" sz="1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повести «Стрежень»</a:t>
              </a:r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казалось бы, не происходит ничего необыкновенного. Она рассказывает и о первой любви, и о поисках верного пути в жизни, и о взаимоотношения старшего поколения с молодежью, и о том, какую роль играет дружный, слаженный труд.</a:t>
              </a:r>
            </a:p>
          </p:txBody>
        </p:sp>
        <p:pic>
          <p:nvPicPr>
            <p:cNvPr id="51" name="Рисунок 50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26085" y="1787308"/>
              <a:ext cx="1293924" cy="1663349"/>
            </a:xfrm>
            <a:prstGeom prst="rect">
              <a:avLst/>
            </a:prstGeom>
            <a:grpFill/>
          </p:spPr>
        </p:pic>
      </p:grpSp>
      <p:grpSp>
        <p:nvGrpSpPr>
          <p:cNvPr id="38" name="Группа 37"/>
          <p:cNvGrpSpPr/>
          <p:nvPr/>
        </p:nvGrpSpPr>
        <p:grpSpPr>
          <a:xfrm>
            <a:off x="4638730" y="142841"/>
            <a:ext cx="4140000" cy="6156000"/>
            <a:chOff x="5254424" y="1126156"/>
            <a:chExt cx="3609474" cy="4649002"/>
          </a:xfrm>
          <a:solidFill>
            <a:schemeClr val="bg1"/>
          </a:solidFill>
        </p:grpSpPr>
        <p:sp>
          <p:nvSpPr>
            <p:cNvPr id="39" name="Прямоугольник 38"/>
            <p:cNvSpPr/>
            <p:nvPr/>
          </p:nvSpPr>
          <p:spPr>
            <a:xfrm>
              <a:off x="5254424" y="1126156"/>
              <a:ext cx="3609474" cy="4649002"/>
            </a:xfrm>
            <a:prstGeom prst="rect">
              <a:avLst/>
            </a:prstGeom>
            <a:grpFill/>
            <a:ln>
              <a:solidFill>
                <a:schemeClr val="accent6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5522537" y="2782344"/>
              <a:ext cx="3092091" cy="230108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just"/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Год спустя в г. Чите вышла повесть молодого писателя «Своя ноша не тянет». Именно она по-настоящему является той отрывной точкой, с которой начался период творческой зрелости В. Липатова. Именно в этом не свободном от недостатков произведении он провозгласил свое творческое кредо: писать о тех, для кого борьба за «коммунизм» - «Своя ноша».</a:t>
              </a:r>
            </a:p>
            <a:p>
              <a:pPr algn="just"/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А затем одна за другой появляются многочисленные произведения писателя приковавшие внимания всесоюзного читателя, повести: «Капитан смелого» (1959), «Глухая мята» (1960), «Стержень» (1961), «Зуб мудрости» (1961), «Черный яр» (1963), «Смерть Егора Сузуна» (1963), Чужой» (19), пьеса «Земля не на китах» (1966).</a:t>
              </a:r>
            </a:p>
          </p:txBody>
        </p:sp>
        <p:pic>
          <p:nvPicPr>
            <p:cNvPr id="41" name="Рисунок 40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22537" y="1592073"/>
              <a:ext cx="3049512" cy="1016373"/>
            </a:xfrm>
            <a:prstGeom prst="rect">
              <a:avLst/>
            </a:prstGeom>
            <a:grpFill/>
          </p:spPr>
        </p:pic>
      </p:grpSp>
      <p:grpSp>
        <p:nvGrpSpPr>
          <p:cNvPr id="29" name="Группа 28"/>
          <p:cNvGrpSpPr/>
          <p:nvPr/>
        </p:nvGrpSpPr>
        <p:grpSpPr>
          <a:xfrm>
            <a:off x="4638730" y="142841"/>
            <a:ext cx="4140000" cy="6156000"/>
            <a:chOff x="5254424" y="1126156"/>
            <a:chExt cx="3609474" cy="4649002"/>
          </a:xfrm>
          <a:solidFill>
            <a:schemeClr val="bg1"/>
          </a:solidFill>
        </p:grpSpPr>
        <p:sp>
          <p:nvSpPr>
            <p:cNvPr id="30" name="Прямоугольник 29"/>
            <p:cNvSpPr/>
            <p:nvPr/>
          </p:nvSpPr>
          <p:spPr>
            <a:xfrm>
              <a:off x="5254424" y="1126156"/>
              <a:ext cx="3609474" cy="4649002"/>
            </a:xfrm>
            <a:prstGeom prst="rect">
              <a:avLst/>
            </a:prstGeom>
            <a:grpFill/>
            <a:ln>
              <a:solidFill>
                <a:schemeClr val="accent6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6199839" y="1246450"/>
              <a:ext cx="1953929" cy="27891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Писатель</a:t>
              </a:r>
              <a:endParaRPr lang="ru-RU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5692021" y="3865473"/>
              <a:ext cx="2903763" cy="118540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 fontAlgn="base"/>
              <a:r>
                <a:rPr lang="ru-RU" sz="12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«Мир гораздо сложнее,</a:t>
              </a:r>
              <a:endParaRPr lang="ru-RU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base"/>
              <a:r>
                <a:rPr lang="ru-RU" sz="12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чем кажется с первого взгляда,</a:t>
              </a:r>
              <a:endParaRPr lang="ru-RU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base"/>
              <a:r>
                <a:rPr lang="ru-RU" sz="12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и за его внешним, иногда не очень</a:t>
              </a:r>
              <a:endParaRPr lang="ru-RU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base"/>
              <a:r>
                <a:rPr lang="ru-RU" sz="12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парадным, фасадом скрывается </a:t>
              </a:r>
              <a:endParaRPr lang="ru-RU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base"/>
              <a:r>
                <a:rPr lang="ru-RU" sz="12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прекрасная и таинственная суть,</a:t>
              </a:r>
              <a:endParaRPr lang="ru-RU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base"/>
              <a:r>
                <a:rPr lang="ru-RU" sz="12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которая, собственно, и ждет </a:t>
              </a:r>
              <a:endParaRPr lang="ru-RU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base"/>
              <a:r>
                <a:rPr lang="ru-RU" sz="12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нашего отражения».</a:t>
              </a:r>
              <a:endParaRPr lang="ru-RU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base"/>
              <a:r>
                <a:rPr lang="ru-RU" sz="12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                                           В. Липатов</a:t>
              </a:r>
              <a:endParaRPr lang="ru-RU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33" name="Рисунок 32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51774" y="1799231"/>
              <a:ext cx="1450060" cy="1792379"/>
            </a:xfrm>
            <a:prstGeom prst="rect">
              <a:avLst/>
            </a:prstGeom>
            <a:grpFill/>
          </p:spPr>
        </p:pic>
      </p:grpSp>
      <p:grpSp>
        <p:nvGrpSpPr>
          <p:cNvPr id="20" name="Группа 19"/>
          <p:cNvGrpSpPr/>
          <p:nvPr/>
        </p:nvGrpSpPr>
        <p:grpSpPr>
          <a:xfrm>
            <a:off x="4638730" y="142841"/>
            <a:ext cx="4140000" cy="6156000"/>
            <a:chOff x="5254424" y="1126156"/>
            <a:chExt cx="3609474" cy="4649002"/>
          </a:xfrm>
          <a:solidFill>
            <a:schemeClr val="bg1"/>
          </a:solidFill>
        </p:grpSpPr>
        <p:sp>
          <p:nvSpPr>
            <p:cNvPr id="21" name="Прямоугольник 20"/>
            <p:cNvSpPr/>
            <p:nvPr/>
          </p:nvSpPr>
          <p:spPr>
            <a:xfrm>
              <a:off x="5254424" y="1126156"/>
              <a:ext cx="3609474" cy="4649002"/>
            </a:xfrm>
            <a:prstGeom prst="rect">
              <a:avLst/>
            </a:prstGeom>
            <a:grpFill/>
            <a:ln>
              <a:solidFill>
                <a:schemeClr val="accent6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5575874" y="3083892"/>
              <a:ext cx="2966574" cy="104594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just"/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Жизненная и творческая судьба В. Липатова прошла через наш городок. Журналистика дала писателю очень много. Он никогда не скрывал своего стремления войти в литературу, и он вошел в нее со своим голосом, со своей неповторимой интеллигентностью и добрым юмором. </a:t>
              </a:r>
            </a:p>
          </p:txBody>
        </p:sp>
        <p:pic>
          <p:nvPicPr>
            <p:cNvPr id="23" name="Рисунок 22"/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263596" y="1266383"/>
              <a:ext cx="1784725" cy="1792379"/>
            </a:xfrm>
            <a:prstGeom prst="rect">
              <a:avLst/>
            </a:prstGeom>
            <a:grpFill/>
          </p:spPr>
        </p:pic>
        <p:pic>
          <p:nvPicPr>
            <p:cNvPr id="24" name="Рисунок 23"/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42079" y="4154968"/>
              <a:ext cx="2234162" cy="1405511"/>
            </a:xfrm>
            <a:prstGeom prst="rect">
              <a:avLst/>
            </a:prstGeom>
            <a:grpFill/>
          </p:spPr>
        </p:pic>
      </p:grpSp>
      <p:grpSp>
        <p:nvGrpSpPr>
          <p:cNvPr id="11" name="Группа 10"/>
          <p:cNvGrpSpPr/>
          <p:nvPr/>
        </p:nvGrpSpPr>
        <p:grpSpPr>
          <a:xfrm>
            <a:off x="4638730" y="142841"/>
            <a:ext cx="4140000" cy="6156000"/>
            <a:chOff x="5254424" y="1126156"/>
            <a:chExt cx="3609474" cy="4649002"/>
          </a:xfrm>
          <a:solidFill>
            <a:schemeClr val="bg1"/>
          </a:solidFill>
        </p:grpSpPr>
        <p:sp>
          <p:nvSpPr>
            <p:cNvPr id="12" name="Прямоугольник 11"/>
            <p:cNvSpPr/>
            <p:nvPr/>
          </p:nvSpPr>
          <p:spPr>
            <a:xfrm>
              <a:off x="5254424" y="1126156"/>
              <a:ext cx="3609474" cy="4649002"/>
            </a:xfrm>
            <a:prstGeom prst="rect">
              <a:avLst/>
            </a:prstGeom>
            <a:grpFill/>
            <a:ln>
              <a:solidFill>
                <a:schemeClr val="accent6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280975" y="1319249"/>
              <a:ext cx="1953929" cy="27891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Журналист</a:t>
              </a:r>
              <a:endParaRPr lang="ru-RU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5629210" y="4047620"/>
              <a:ext cx="3067375" cy="97621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 fontAlgn="base"/>
              <a:r>
                <a:rPr lang="ru-RU" sz="12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Я долгое время жил в Сибири</a:t>
              </a:r>
              <a:endParaRPr lang="ru-RU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base"/>
              <a:r>
                <a:rPr lang="ru-RU" sz="12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и должен признаться – это самая большая </a:t>
              </a:r>
              <a:r>
                <a:rPr lang="ru-RU" sz="12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/>
              </a:r>
              <a:br>
                <a:rPr lang="ru-RU" sz="12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</a:br>
              <a:r>
                <a:rPr lang="ru-RU" sz="12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моя </a:t>
              </a:r>
              <a:r>
                <a:rPr lang="ru-RU" sz="12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любовь.</a:t>
              </a:r>
              <a:endParaRPr lang="ru-RU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base"/>
              <a:r>
                <a:rPr lang="ru-RU" sz="12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Мне кажется, сибиряки – это особенные люди.</a:t>
              </a:r>
              <a:endParaRPr lang="ru-RU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base"/>
              <a:r>
                <a:rPr lang="ru-RU" sz="12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</a:t>
              </a:r>
              <a:endParaRPr lang="ru-RU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fontAlgn="base"/>
              <a:r>
                <a:rPr lang="ru-RU" sz="12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                        В. Липатов</a:t>
              </a:r>
              <a:r>
                <a:rPr lang="ru-RU" b="1" i="1" dirty="0"/>
                <a:t> </a:t>
              </a:r>
              <a:endParaRPr lang="ru-RU" dirty="0"/>
            </a:p>
          </p:txBody>
        </p:sp>
        <p:pic>
          <p:nvPicPr>
            <p:cNvPr id="15" name="Рисунок 14"/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15245" y="1814486"/>
              <a:ext cx="1723118" cy="1792379"/>
            </a:xfrm>
            <a:prstGeom prst="rect">
              <a:avLst/>
            </a:prstGeom>
            <a:grpFill/>
          </p:spPr>
        </p:pic>
      </p:grpSp>
      <p:sp>
        <p:nvSpPr>
          <p:cNvPr id="5" name="Прямоугольник 4"/>
          <p:cNvSpPr/>
          <p:nvPr/>
        </p:nvSpPr>
        <p:spPr>
          <a:xfrm>
            <a:off x="582180" y="142841"/>
            <a:ext cx="4140000" cy="6156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0" name="Группа 9"/>
          <p:cNvGrpSpPr/>
          <p:nvPr/>
        </p:nvGrpSpPr>
        <p:grpSpPr>
          <a:xfrm>
            <a:off x="4638730" y="142841"/>
            <a:ext cx="4140000" cy="6156000"/>
            <a:chOff x="4793381" y="1126156"/>
            <a:chExt cx="3609474" cy="4649002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4793381" y="1126156"/>
              <a:ext cx="3609474" cy="4649002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5746282" y="1318661"/>
              <a:ext cx="1953929" cy="2789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dirty="0" err="1" smtClean="0"/>
                <a:t>Ожеред</a:t>
              </a:r>
              <a:r>
                <a:rPr lang="ru-RU" dirty="0" smtClean="0"/>
                <a:t> Екатерина</a:t>
              </a:r>
              <a:endParaRPr lang="ru-RU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621153" y="4349015"/>
              <a:ext cx="1953929" cy="9064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В.В. Липатов – журналист, писатель, наш земляк</a:t>
              </a:r>
              <a:endParaRPr lang="ru-RU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9" name="Рисунок 8"/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47377" y="1724457"/>
              <a:ext cx="2152834" cy="2497679"/>
            </a:xfrm>
            <a:prstGeom prst="rect">
              <a:avLst/>
            </a:prstGeom>
          </p:spPr>
        </p:pic>
      </p:grpSp>
      <p:grpSp>
        <p:nvGrpSpPr>
          <p:cNvPr id="16" name="Группа 15"/>
          <p:cNvGrpSpPr/>
          <p:nvPr/>
        </p:nvGrpSpPr>
        <p:grpSpPr>
          <a:xfrm>
            <a:off x="582180" y="142841"/>
            <a:ext cx="4140000" cy="6156000"/>
            <a:chOff x="1183907" y="1126156"/>
            <a:chExt cx="3609474" cy="4649002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1183907" y="1126156"/>
              <a:ext cx="3609474" cy="464900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6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8" name="Рисунок 17"/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38170" y="1682135"/>
              <a:ext cx="2887098" cy="1768522"/>
            </a:xfrm>
            <a:prstGeom prst="rect">
              <a:avLst/>
            </a:prstGeom>
            <a:solidFill>
              <a:schemeClr val="bg1"/>
            </a:solidFill>
          </p:spPr>
        </p:pic>
        <p:sp>
          <p:nvSpPr>
            <p:cNvPr id="19" name="TextBox 18"/>
            <p:cNvSpPr txBox="1"/>
            <p:nvPr/>
          </p:nvSpPr>
          <p:spPr>
            <a:xfrm>
              <a:off x="1790991" y="3606865"/>
              <a:ext cx="2734277" cy="132486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just"/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Он был прирожденным газетчиком </a:t>
              </a:r>
              <a:r>
                <a:rPr lang="ru-RU" sz="12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«Своим писательским талантом я обязан газете»</a:t>
              </a:r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всегда подчеркивал Липатов. Главная тема рост и возмужание человека в труде, взаимоотношения личности и коллектива. </a:t>
              </a:r>
            </a:p>
            <a:p>
              <a:pPr algn="just"/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Учась в Томском педагогическом институте на третьем курсе, пробует свои первые шаги в журналистике в томской газете «Красное знамя».</a:t>
              </a:r>
            </a:p>
          </p:txBody>
        </p:sp>
      </p:grpSp>
      <p:grpSp>
        <p:nvGrpSpPr>
          <p:cNvPr id="25" name="Группа 24"/>
          <p:cNvGrpSpPr/>
          <p:nvPr/>
        </p:nvGrpSpPr>
        <p:grpSpPr>
          <a:xfrm>
            <a:off x="582180" y="142841"/>
            <a:ext cx="4140000" cy="6156000"/>
            <a:chOff x="1183907" y="1126156"/>
            <a:chExt cx="3609474" cy="4649002"/>
          </a:xfrm>
        </p:grpSpPr>
        <p:sp>
          <p:nvSpPr>
            <p:cNvPr id="26" name="Прямоугольник 25"/>
            <p:cNvSpPr/>
            <p:nvPr/>
          </p:nvSpPr>
          <p:spPr>
            <a:xfrm>
              <a:off x="1183907" y="1126156"/>
              <a:ext cx="3609474" cy="464900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6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27" name="Рисунок 26"/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82078" y="1308836"/>
              <a:ext cx="2405970" cy="1516408"/>
            </a:xfrm>
            <a:prstGeom prst="rect">
              <a:avLst/>
            </a:prstGeom>
            <a:solidFill>
              <a:schemeClr val="bg1"/>
            </a:solidFill>
          </p:spPr>
        </p:pic>
        <p:sp>
          <p:nvSpPr>
            <p:cNvPr id="28" name="TextBox 27"/>
            <p:cNvSpPr txBox="1"/>
            <p:nvPr/>
          </p:nvSpPr>
          <p:spPr>
            <a:xfrm>
              <a:off x="1441029" y="2916239"/>
              <a:ext cx="3168469" cy="285891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just"/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1956 – 1957 годах </a:t>
              </a:r>
              <a:r>
                <a:rPr lang="ru-RU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Виль</a:t>
              </a:r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Липатов работал в редакции «</a:t>
              </a:r>
              <a:r>
                <a:rPr lang="ru-RU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Причулымская</a:t>
              </a:r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правда» г. Асино заведующим отделом писем и культуры. </a:t>
              </a:r>
              <a:r>
                <a:rPr lang="ru-RU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Асиновский</a:t>
              </a:r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период у писателя был продуктивным в его литературном становлении. Он смело брался за любые жанры: очерки, корреспонденции, фельетоны сменялись даже стихами, которые он публиковал не только под своей фамилией, но и под псевдонимами – «В. </a:t>
              </a:r>
              <a:r>
                <a:rPr lang="ru-RU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Чулымский</a:t>
              </a:r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» и «В. Алмазов».</a:t>
              </a:r>
            </a:p>
            <a:p>
              <a:pPr algn="just"/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публикациях той поры сразу заметен подчерк настоящего мастера своего дела – очеркиста, литератора. В нашем городе он прослыл профессионалом.  К </a:t>
              </a:r>
              <a:r>
                <a:rPr lang="ru-RU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асиновскому</a:t>
              </a:r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периоду у него скопилось столько опыта, житейской мудрости, фактического материала и наблюдений. В Асино он в полной мере оценил значение этого материала, хотя период этот был коротким, но поворотным: остаться журналистом или быть писателем.</a:t>
              </a:r>
            </a:p>
            <a:p>
              <a:pPr algn="just"/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Газеты для него становится мало и уезжает из Асино, чтобы начать свою литературную судьбу.</a:t>
              </a:r>
            </a:p>
          </p:txBody>
        </p:sp>
      </p:grpSp>
      <p:grpSp>
        <p:nvGrpSpPr>
          <p:cNvPr id="34" name="Группа 33"/>
          <p:cNvGrpSpPr/>
          <p:nvPr/>
        </p:nvGrpSpPr>
        <p:grpSpPr>
          <a:xfrm>
            <a:off x="582180" y="142841"/>
            <a:ext cx="4140000" cy="6156000"/>
            <a:chOff x="1182413" y="1126156"/>
            <a:chExt cx="3609474" cy="4649002"/>
          </a:xfrm>
        </p:grpSpPr>
        <p:sp>
          <p:nvSpPr>
            <p:cNvPr id="35" name="Прямоугольник 34"/>
            <p:cNvSpPr/>
            <p:nvPr/>
          </p:nvSpPr>
          <p:spPr>
            <a:xfrm>
              <a:off x="1182413" y="1126156"/>
              <a:ext cx="3609474" cy="464900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6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36" name="Рисунок 35"/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12496" y="1709884"/>
              <a:ext cx="2912772" cy="1321076"/>
            </a:xfrm>
            <a:prstGeom prst="rect">
              <a:avLst/>
            </a:prstGeom>
            <a:solidFill>
              <a:schemeClr val="bg1"/>
            </a:solidFill>
          </p:spPr>
        </p:pic>
        <p:sp>
          <p:nvSpPr>
            <p:cNvPr id="37" name="TextBox 36"/>
            <p:cNvSpPr txBox="1"/>
            <p:nvPr/>
          </p:nvSpPr>
          <p:spPr>
            <a:xfrm>
              <a:off x="1542278" y="3340628"/>
              <a:ext cx="3053207" cy="146432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just"/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Множество достоинств было в творчестве В. Липатова. Он вошел в литературу как молодой писатель. И писал о молодых, потому был им близок, и читаем. Виля Липатова всю жизнь волновали судьбы молодых и талантливых людей. В разных произведениях писатель «проигрывал» разные варианты их судеб, но итог оказывался всегда один и тот же: энергия молодости и таланта входила в конфликт с жёсткой административно-командной системой.</a:t>
              </a:r>
              <a:r>
                <a:rPr lang="ru-RU" sz="1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42" name="Группа 41"/>
          <p:cNvGrpSpPr/>
          <p:nvPr/>
        </p:nvGrpSpPr>
        <p:grpSpPr>
          <a:xfrm>
            <a:off x="582180" y="142841"/>
            <a:ext cx="4140000" cy="6156000"/>
            <a:chOff x="1183907" y="1126156"/>
            <a:chExt cx="3609474" cy="4649002"/>
          </a:xfrm>
        </p:grpSpPr>
        <p:sp>
          <p:nvSpPr>
            <p:cNvPr id="43" name="Прямоугольник 42"/>
            <p:cNvSpPr/>
            <p:nvPr/>
          </p:nvSpPr>
          <p:spPr>
            <a:xfrm>
              <a:off x="1183907" y="1126156"/>
              <a:ext cx="3609474" cy="464900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6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44" name="Рисунок 43"/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98355" y="1665339"/>
              <a:ext cx="2627604" cy="1714960"/>
            </a:xfrm>
            <a:prstGeom prst="rect">
              <a:avLst/>
            </a:prstGeom>
            <a:solidFill>
              <a:schemeClr val="bg1"/>
            </a:solidFill>
          </p:spPr>
        </p:pic>
        <p:sp>
          <p:nvSpPr>
            <p:cNvPr id="45" name="TextBox 44"/>
            <p:cNvSpPr txBox="1"/>
            <p:nvPr/>
          </p:nvSpPr>
          <p:spPr>
            <a:xfrm>
              <a:off x="1565737" y="3450657"/>
              <a:ext cx="3092840" cy="146432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just"/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</a:t>
              </a:r>
              <a:r>
                <a:rPr lang="ru-RU" sz="1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повести «Глухая мята»</a:t>
              </a:r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проявились лучшие черты писателя. Его простой рассказ о бригаде таёжных лесорубов, об их труде и быте, об отношениях между собой. Герои произведения оказываются людьми интересными, растущими, своеобразными. Рабочие-лесорубы не похожи друг на друга. Почти у каждого из них есть те или иные недостатки, но все они выступают против индивидуалиста и карьериста. Изюмина с волчьей моралью.</a:t>
              </a: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1790990" y="1256288"/>
              <a:ext cx="2734277" cy="27891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ru-RU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Глухая мята (1960)</a:t>
              </a:r>
              <a:endParaRPr lang="ru-RU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2" name="Группа 51"/>
          <p:cNvGrpSpPr/>
          <p:nvPr/>
        </p:nvGrpSpPr>
        <p:grpSpPr>
          <a:xfrm>
            <a:off x="582180" y="142841"/>
            <a:ext cx="4140000" cy="6156000"/>
            <a:chOff x="1183907" y="1126156"/>
            <a:chExt cx="3609474" cy="4649002"/>
          </a:xfrm>
        </p:grpSpPr>
        <p:sp>
          <p:nvSpPr>
            <p:cNvPr id="53" name="Прямоугольник 52"/>
            <p:cNvSpPr/>
            <p:nvPr/>
          </p:nvSpPr>
          <p:spPr>
            <a:xfrm>
              <a:off x="1183907" y="1126156"/>
              <a:ext cx="3609474" cy="464900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6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54" name="Рисунок 53"/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83007" y="1603908"/>
              <a:ext cx="2330305" cy="1525206"/>
            </a:xfrm>
            <a:prstGeom prst="rect">
              <a:avLst/>
            </a:prstGeom>
            <a:solidFill>
              <a:schemeClr val="bg1"/>
            </a:solidFill>
          </p:spPr>
        </p:pic>
        <p:sp>
          <p:nvSpPr>
            <p:cNvPr id="55" name="TextBox 54"/>
            <p:cNvSpPr txBox="1"/>
            <p:nvPr/>
          </p:nvSpPr>
          <p:spPr>
            <a:xfrm>
              <a:off x="1531160" y="3171299"/>
              <a:ext cx="3033997" cy="118540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just"/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Повесть </a:t>
              </a:r>
              <a:r>
                <a:rPr lang="ru-RU" sz="1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«Смерть Егора Сузуна»</a:t>
              </a:r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это рассказ о последнем дне жизни старого коммуниста. Жизнь его, вся отданная людям, была по-настоящему счастливой: участие в боях за Советскую власть, работа в ЧК, стройки первых пятилеток, путь от каменщика до управляющего строительным трестом. Все жизнь, все силы Егора Сузуна, была отданы тому. Чтобы люди жили чище и светлее.</a:t>
              </a: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1491270" y="1310929"/>
              <a:ext cx="2961646" cy="27891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just"/>
              <a:r>
                <a:rPr lang="ru-RU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«Смерть Егора Сузуна» (1963)</a:t>
              </a:r>
              <a:endParaRPr lang="ru-RU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57" name="Рисунок 56"/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48001" y="4398890"/>
              <a:ext cx="1738712" cy="1127937"/>
            </a:xfrm>
            <a:prstGeom prst="rect">
              <a:avLst/>
            </a:prstGeom>
            <a:solidFill>
              <a:schemeClr val="bg1"/>
            </a:solidFill>
          </p:spPr>
        </p:pic>
      </p:grpSp>
      <p:grpSp>
        <p:nvGrpSpPr>
          <p:cNvPr id="65" name="Группа 64"/>
          <p:cNvGrpSpPr/>
          <p:nvPr/>
        </p:nvGrpSpPr>
        <p:grpSpPr>
          <a:xfrm>
            <a:off x="582180" y="142841"/>
            <a:ext cx="4140000" cy="6156000"/>
            <a:chOff x="1183907" y="1126156"/>
            <a:chExt cx="3609474" cy="4649002"/>
          </a:xfrm>
        </p:grpSpPr>
        <p:sp>
          <p:nvSpPr>
            <p:cNvPr id="66" name="Прямоугольник 65"/>
            <p:cNvSpPr/>
            <p:nvPr/>
          </p:nvSpPr>
          <p:spPr>
            <a:xfrm>
              <a:off x="1183907" y="1126156"/>
              <a:ext cx="3609474" cy="464900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6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67" name="Рисунок 66"/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48594" y="1670289"/>
              <a:ext cx="1240478" cy="1529584"/>
            </a:xfrm>
            <a:prstGeom prst="rect">
              <a:avLst/>
            </a:prstGeom>
            <a:solidFill>
              <a:schemeClr val="bg1"/>
            </a:solidFill>
          </p:spPr>
        </p:pic>
        <p:sp>
          <p:nvSpPr>
            <p:cNvPr id="68" name="TextBox 67"/>
            <p:cNvSpPr txBox="1"/>
            <p:nvPr/>
          </p:nvSpPr>
          <p:spPr>
            <a:xfrm>
              <a:off x="1382323" y="3367030"/>
              <a:ext cx="3266371" cy="202216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just"/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Она старается элегантно одеваться с учётом современной моды, устраивает в клубе танцы под радиолу, киносеансы, делает политинформации на сенокосе. Одновременно она чувствует, что с получением образования стала отличаться от большинства деревенских жителей. Лиде кажется, что тракторист Витька, влюблённый в неё и пытающийся обратить на себя внимание Лиды, ей не пара. Сама Лида безуспешно пытается наладить личные отношения с местным учителем истории, считая, что теперь именно с ним у неё гораздо больше общего. Когда Лида понимает, что учителю ближе приехавшая из города студентка, она находит отдушину в простом деревенском занятии косца, которое знает с детства…</a:t>
              </a:r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1684318" y="1226267"/>
              <a:ext cx="2734277" cy="27891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ru-RU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«Лида </a:t>
              </a:r>
              <a:r>
                <a:rPr lang="ru-RU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Вараксина</a:t>
              </a:r>
              <a:r>
                <a:rPr lang="ru-RU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» (1968)</a:t>
              </a:r>
              <a:r>
                <a:rPr lang="ru-RU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2689072" y="1503131"/>
              <a:ext cx="1964875" cy="188270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just"/>
              <a:r>
                <a:rPr lang="ru-RU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	Действие </a:t>
              </a:r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повести происходит в сибирском посёлке </a:t>
              </a:r>
              <a:r>
                <a:rPr lang="ru-RU" sz="1200" dirty="0" err="1">
                  <a:latin typeface="Times New Roman" panose="02020603050405020304" pitchFamily="18" charset="0"/>
                  <a:cs typeface="Times New Roman" panose="02020603050405020304" pitchFamily="18" charset="0"/>
                  <a:hlinkClick r:id="rId21" tooltip="Яя (Кемеровская область)"/>
                </a:rPr>
                <a:t>Яя</a:t>
              </a:r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 на реке </a:t>
              </a:r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  <a:hlinkClick r:id="rId22" tooltip="Чулым (приток Оби)"/>
                </a:rPr>
                <a:t>Чулым</a:t>
              </a:r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</a:p>
            <a:p>
              <a:pPr algn="just"/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Деревенская девушка Лида </a:t>
              </a:r>
              <a:r>
                <a:rPr lang="ru-RU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Вараксина</a:t>
              </a:r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окончила в городе культпросветучилище и приехала работать завклубом в деревне. </a:t>
              </a:r>
            </a:p>
            <a:p>
              <a:pPr algn="just"/>
              <a:r>
                <a:rPr lang="ru-RU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	В </a:t>
              </a:r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деревне Лида старается активизировать культурную работу в деревне так, как её учила любимая преподавательница в училище. </a:t>
              </a:r>
            </a:p>
          </p:txBody>
        </p:sp>
      </p:grpSp>
      <p:grpSp>
        <p:nvGrpSpPr>
          <p:cNvPr id="76" name="Группа 75"/>
          <p:cNvGrpSpPr/>
          <p:nvPr/>
        </p:nvGrpSpPr>
        <p:grpSpPr>
          <a:xfrm>
            <a:off x="582180" y="142841"/>
            <a:ext cx="4140000" cy="6156000"/>
            <a:chOff x="1183907" y="1126156"/>
            <a:chExt cx="3609474" cy="4649002"/>
          </a:xfrm>
        </p:grpSpPr>
        <p:sp>
          <p:nvSpPr>
            <p:cNvPr id="77" name="Прямоугольник 76"/>
            <p:cNvSpPr/>
            <p:nvPr/>
          </p:nvSpPr>
          <p:spPr>
            <a:xfrm>
              <a:off x="1183907" y="1126156"/>
              <a:ext cx="3609474" cy="464900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6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78" name="Рисунок 77"/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83985" y="1676611"/>
              <a:ext cx="3007824" cy="1401297"/>
            </a:xfrm>
            <a:prstGeom prst="rect">
              <a:avLst/>
            </a:prstGeom>
            <a:solidFill>
              <a:schemeClr val="bg1"/>
            </a:solidFill>
          </p:spPr>
        </p:pic>
        <p:sp>
          <p:nvSpPr>
            <p:cNvPr id="79" name="TextBox 78"/>
            <p:cNvSpPr txBox="1"/>
            <p:nvPr/>
          </p:nvSpPr>
          <p:spPr>
            <a:xfrm>
              <a:off x="1397182" y="3250649"/>
              <a:ext cx="3229998" cy="2161621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just"/>
              <a:r>
                <a:rPr lang="ru-RU" sz="1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«Игорь </a:t>
              </a:r>
              <a:r>
                <a:rPr lang="ru-RU" sz="12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Саввович</a:t>
              </a:r>
              <a:r>
                <a:rPr lang="ru-RU" sz="1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»</a:t>
              </a:r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(место действия – крупный сибирский город </a:t>
              </a:r>
              <a:r>
                <a:rPr lang="ru-RU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Ромск</a:t>
              </a:r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), предпоследнего и одного из самых сложных социально-психологических романов в творчестве писателя.</a:t>
              </a:r>
            </a:p>
            <a:p>
              <a:pPr algn="just"/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Герои романа Виля Липатова - тридцатилетние люди, родившиеся после войны и вступающие ныне на руководящие посты разных звеньев народного хозяйства. О гражданской зрелости этого поколения, о чувстве ответственности перед государством, перед народом идет речь в романе. Это является его главной темой.</a:t>
              </a:r>
            </a:p>
            <a:p>
              <a:pPr algn="just"/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Насколько актуален, злободневен и страстно полемичен роман «Игорь </a:t>
              </a:r>
              <a:r>
                <a:rPr lang="ru-RU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Саввович</a:t>
              </a:r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», написанный в конце 70-х годов XX века, для наших современников – поколения читателей XXI </a:t>
              </a:r>
              <a:r>
                <a:rPr lang="ru-RU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века.</a:t>
              </a:r>
              <a:endParaRPr lang="ru-RU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1670729" y="1188242"/>
              <a:ext cx="2734277" cy="27891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ru-RU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«Игорь </a:t>
              </a:r>
              <a:r>
                <a:rPr lang="ru-RU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Саввович</a:t>
              </a:r>
              <a:r>
                <a:rPr lang="ru-RU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» (1977)</a:t>
              </a:r>
              <a:endParaRPr lang="ru-RU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86" name="Группа 85"/>
          <p:cNvGrpSpPr/>
          <p:nvPr/>
        </p:nvGrpSpPr>
        <p:grpSpPr>
          <a:xfrm>
            <a:off x="582180" y="142841"/>
            <a:ext cx="4140000" cy="6156000"/>
            <a:chOff x="1183907" y="1126156"/>
            <a:chExt cx="3609474" cy="4649002"/>
          </a:xfrm>
        </p:grpSpPr>
        <p:sp>
          <p:nvSpPr>
            <p:cNvPr id="87" name="Прямоугольник 86"/>
            <p:cNvSpPr/>
            <p:nvPr/>
          </p:nvSpPr>
          <p:spPr>
            <a:xfrm>
              <a:off x="1183907" y="1126156"/>
              <a:ext cx="3609474" cy="464900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6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88" name="Рисунок 87"/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48980" y="1603540"/>
              <a:ext cx="1296553" cy="1792379"/>
            </a:xfrm>
            <a:prstGeom prst="rect">
              <a:avLst/>
            </a:prstGeom>
            <a:solidFill>
              <a:schemeClr val="bg1"/>
            </a:solidFill>
          </p:spPr>
        </p:pic>
        <p:sp>
          <p:nvSpPr>
            <p:cNvPr id="89" name="TextBox 88"/>
            <p:cNvSpPr txBox="1"/>
            <p:nvPr/>
          </p:nvSpPr>
          <p:spPr>
            <a:xfrm>
              <a:off x="1448980" y="3780363"/>
              <a:ext cx="3110839" cy="1603783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just"/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Роман «И это все о нем» посвящен комсомольцам 70-х годов. В центре повествования Евгений Столетов и его товарищи — молодые лесозаготовители, комсомольцы, вступившие в непримиримую борьбу с мастером </a:t>
              </a:r>
              <a:r>
                <a:rPr lang="ru-RU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Гасиловым</a:t>
              </a:r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обывателем, рвачом, для которого главное — собственное благополучие. Евгений Столетов - человек, стремящийся жить по правде, глубоко верящий в добро, справедливость, честность.  Сюжетно роман построен на расследовании обстоятельств гибели Евгения Столетова.</a:t>
              </a:r>
            </a:p>
          </p:txBody>
        </p:sp>
        <p:sp>
          <p:nvSpPr>
            <p:cNvPr id="90" name="TextBox 89"/>
            <p:cNvSpPr txBox="1"/>
            <p:nvPr/>
          </p:nvSpPr>
          <p:spPr>
            <a:xfrm>
              <a:off x="1414429" y="1219095"/>
              <a:ext cx="3256127" cy="488108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ru-RU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И это все о нем </a:t>
              </a:r>
              <a:r>
                <a:rPr lang="ru-RU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Виль</a:t>
              </a:r>
              <a:r>
                <a:rPr lang="ru-RU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Липатов (1977)</a:t>
              </a:r>
              <a:endParaRPr lang="ru-RU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91" name="Рисунок 90"/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71353" y="1888561"/>
              <a:ext cx="1273382" cy="1792379"/>
            </a:xfrm>
            <a:prstGeom prst="rect">
              <a:avLst/>
            </a:prstGeom>
            <a:solidFill>
              <a:schemeClr val="bg1"/>
            </a:solidFill>
          </p:spPr>
        </p:pic>
      </p:grpSp>
      <p:grpSp>
        <p:nvGrpSpPr>
          <p:cNvPr id="96" name="Группа 95"/>
          <p:cNvGrpSpPr/>
          <p:nvPr/>
        </p:nvGrpSpPr>
        <p:grpSpPr>
          <a:xfrm>
            <a:off x="582180" y="142841"/>
            <a:ext cx="4140000" cy="6156000"/>
            <a:chOff x="1183907" y="1126156"/>
            <a:chExt cx="3609474" cy="4649002"/>
          </a:xfrm>
        </p:grpSpPr>
        <p:sp>
          <p:nvSpPr>
            <p:cNvPr id="97" name="Прямоугольник 96"/>
            <p:cNvSpPr/>
            <p:nvPr/>
          </p:nvSpPr>
          <p:spPr>
            <a:xfrm>
              <a:off x="1183907" y="1126156"/>
              <a:ext cx="3609474" cy="4649002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2042556" y="2434442"/>
              <a:ext cx="2030680" cy="11156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dirty="0" smtClean="0"/>
                <a:t>МАОУ гимназия №2</a:t>
              </a:r>
              <a:br>
                <a:rPr lang="ru-RU" dirty="0" smtClean="0"/>
              </a:br>
              <a:r>
                <a:rPr lang="ru-RU" dirty="0" smtClean="0"/>
                <a:t>города Асино</a:t>
              </a:r>
              <a:br>
                <a:rPr lang="ru-RU" dirty="0" smtClean="0"/>
              </a:br>
              <a:r>
                <a:rPr lang="ru-RU" dirty="0" smtClean="0"/>
                <a:t>Томской области</a:t>
              </a:r>
            </a:p>
            <a:p>
              <a:pPr algn="ctr"/>
              <a:endParaRPr lang="ru-RU" dirty="0"/>
            </a:p>
            <a:p>
              <a:pPr algn="ctr"/>
              <a:r>
                <a:rPr lang="ru-RU" dirty="0" smtClean="0"/>
                <a:t>2022 г.</a:t>
              </a:r>
              <a:endParaRPr lang="ru-RU" dirty="0"/>
            </a:p>
          </p:txBody>
        </p:sp>
      </p:grpSp>
    </p:spTree>
    <p:extLst>
      <p:ext uri="{BB962C8B-B14F-4D97-AF65-F5344CB8AC3E}">
        <p14:creationId xmlns:p14="http://schemas.microsoft.com/office/powerpoint/2010/main" val="2991853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7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59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" fill="hold">
                      <p:stCondLst>
                        <p:cond delay="0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7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3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75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6" fill="hold">
                      <p:stCondLst>
                        <p:cond delay="0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91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2" fill="hold">
                      <p:stCondLst>
                        <p:cond delay="0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7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5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500"/>
                            </p:stCondLst>
                            <p:childTnLst>
                              <p:par>
                                <p:cTn id="101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107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8" fill="hold">
                      <p:stCondLst>
                        <p:cond delay="0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1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500"/>
                            </p:stCondLst>
                            <p:childTnLst>
                              <p:par>
                                <p:cTn id="117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123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4" fill="hold">
                      <p:stCondLst>
                        <p:cond delay="0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7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7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500"/>
                            </p:stCondLst>
                            <p:childTnLst>
                              <p:par>
                                <p:cTn id="133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139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0" fill="hold">
                      <p:stCondLst>
                        <p:cond delay="0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3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500"/>
                            </p:stCondLst>
                            <p:childTnLst>
                              <p:par>
                                <p:cTn id="149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155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6" fill="hold">
                      <p:stCondLst>
                        <p:cond delay="0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17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9" dur="5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5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5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5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500"/>
                            </p:stCondLst>
                            <p:childTnLst>
                              <p:par>
                                <p:cTn id="165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171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2" fill="hold">
                      <p:stCondLst>
                        <p:cond delay="0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5" dur="5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5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5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5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0" fill="hold">
                            <p:stCondLst>
                              <p:cond delay="500"/>
                            </p:stCondLst>
                            <p:childTnLst>
                              <p:par>
                                <p:cTn id="181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3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  <p:seq concurrent="1" nextAc="seek">
              <p:cTn id="187" restart="whenNotActive" fill="hold" evtFilter="cancelBubble" nodeType="interactiveSeq">
                <p:stCondLst>
                  <p:cond evt="onClick" delay="0">
                    <p:tgtEl>
                      <p:spTgt spid="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8" fill="hold">
                      <p:stCondLst>
                        <p:cond delay="0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17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1" dur="5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5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5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5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6" fill="hold">
                            <p:stCondLst>
                              <p:cond delay="500"/>
                            </p:stCondLst>
                            <p:childTnLst>
                              <p:par>
                                <p:cTn id="197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"/>
                  </p:tgtEl>
                </p:cond>
              </p:nextCondLst>
            </p:seq>
            <p:seq concurrent="1" nextAc="seek">
              <p:cTn id="203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4" fill="hold">
                      <p:stCondLst>
                        <p:cond delay="0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7" dur="5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5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5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5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2" fill="hold">
                            <p:stCondLst>
                              <p:cond delay="500"/>
                            </p:stCondLst>
                            <p:childTnLst>
                              <p:par>
                                <p:cTn id="213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5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  <p:seq concurrent="1" nextAc="seek">
              <p:cTn id="219" restart="whenNotActive" fill="hold" evtFilter="cancelBubble" nodeType="interactiveSeq">
                <p:stCondLst>
                  <p:cond evt="onClick" delay="0">
                    <p:tgtEl>
                      <p:spTgt spid="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0" fill="hold">
                      <p:stCondLst>
                        <p:cond delay="0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17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3" dur="5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5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5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5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8" fill="hold">
                            <p:stCondLst>
                              <p:cond delay="500"/>
                            </p:stCondLst>
                            <p:childTnLst>
                              <p:par>
                                <p:cTn id="229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1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3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5"/>
                  </p:tgtEl>
                </p:cond>
              </p:nextCondLst>
            </p:seq>
            <p:seq concurrent="1" nextAc="seek">
              <p:cTn id="235" restart="whenNotActive" fill="hold" evtFilter="cancelBubble" nodeType="interactiveSeq">
                <p:stCondLst>
                  <p:cond evt="onClick" delay="0">
                    <p:tgtEl>
                      <p:spTgt spid="7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6" fill="hold">
                      <p:stCondLst>
                        <p:cond delay="0"/>
                      </p:stCondLst>
                      <p:childTnLst>
                        <p:par>
                          <p:cTn id="237" fill="hold">
                            <p:stCondLst>
                              <p:cond delay="0"/>
                            </p:stCondLst>
                            <p:childTnLst>
                              <p:par>
                                <p:cTn id="238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9" dur="5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0" dur="5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1" dur="5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2" dur="5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4" fill="hold">
                            <p:stCondLst>
                              <p:cond delay="500"/>
                            </p:stCondLst>
                            <p:childTnLst>
                              <p:par>
                                <p:cTn id="245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7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8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9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0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"/>
                  </p:tgtEl>
                </p:cond>
              </p:nextCondLst>
            </p:seq>
            <p:seq concurrent="1" nextAc="seek">
              <p:cTn id="251" restart="whenNotActive" fill="hold" evtFilter="cancelBubble" nodeType="interactiveSeq">
                <p:stCondLst>
                  <p:cond evt="onClick" delay="0">
                    <p:tgtEl>
                      <p:spTgt spid="7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2" fill="hold">
                      <p:stCondLst>
                        <p:cond delay="0"/>
                      </p:stCondLst>
                      <p:childTnLst>
                        <p:par>
                          <p:cTn id="253" fill="hold">
                            <p:stCondLst>
                              <p:cond delay="0"/>
                            </p:stCondLst>
                            <p:childTnLst>
                              <p:par>
                                <p:cTn id="254" presetID="17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5" dur="500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6" dur="500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7" dur="500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8" dur="500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0" fill="hold">
                            <p:stCondLst>
                              <p:cond delay="500"/>
                            </p:stCondLst>
                            <p:childTnLst>
                              <p:par>
                                <p:cTn id="261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3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4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5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6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6"/>
                  </p:tgtEl>
                </p:cond>
              </p:nextCondLst>
            </p:seq>
            <p:seq concurrent="1" nextAc="seek">
              <p:cTn id="267" restart="whenNotActive" fill="hold" evtFilter="cancelBubble" nodeType="interactiveSeq">
                <p:stCondLst>
                  <p:cond evt="onClick" delay="0">
                    <p:tgtEl>
                      <p:spTgt spid="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8" fill="hold">
                      <p:stCondLst>
                        <p:cond delay="0"/>
                      </p:stCondLst>
                      <p:childTnLst>
                        <p:par>
                          <p:cTn id="269" fill="hold">
                            <p:stCondLst>
                              <p:cond delay="0"/>
                            </p:stCondLst>
                            <p:childTnLst>
                              <p:par>
                                <p:cTn id="270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1" dur="500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2" dur="500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3" dur="500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4" dur="500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6" fill="hold">
                            <p:stCondLst>
                              <p:cond delay="500"/>
                            </p:stCondLst>
                            <p:childTnLst>
                              <p:par>
                                <p:cTn id="277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9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0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1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2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1"/>
                  </p:tgtEl>
                </p:cond>
              </p:nextCondLst>
            </p:seq>
            <p:seq concurrent="1" nextAc="seek">
              <p:cTn id="283" restart="whenNotActive" fill="hold" evtFilter="cancelBubble" nodeType="interactiveSeq">
                <p:stCondLst>
                  <p:cond evt="onClick" delay="0">
                    <p:tgtEl>
                      <p:spTgt spid="8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4" fill="hold">
                      <p:stCondLst>
                        <p:cond delay="0"/>
                      </p:stCondLst>
                      <p:childTnLst>
                        <p:par>
                          <p:cTn id="285" fill="hold">
                            <p:stCondLst>
                              <p:cond delay="0"/>
                            </p:stCondLst>
                            <p:childTnLst>
                              <p:par>
                                <p:cTn id="286" presetID="17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7" dur="500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8" dur="500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9" dur="500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0" dur="500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2" fill="hold">
                            <p:stCondLst>
                              <p:cond delay="500"/>
                            </p:stCondLst>
                            <p:childTnLst>
                              <p:par>
                                <p:cTn id="293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5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6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7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8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6"/>
                  </p:tgtEl>
                </p:cond>
              </p:nextCondLst>
            </p:seq>
            <p:seq concurrent="1" nextAc="seek">
              <p:cTn id="299" restart="whenNotActive" fill="hold" evtFilter="cancelBubble" nodeType="interactiveSeq">
                <p:stCondLst>
                  <p:cond evt="onClick" delay="0">
                    <p:tgtEl>
                      <p:spTgt spid="9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0" fill="hold">
                      <p:stCondLst>
                        <p:cond delay="0"/>
                      </p:stCondLst>
                      <p:childTnLst>
                        <p:par>
                          <p:cTn id="301" fill="hold">
                            <p:stCondLst>
                              <p:cond delay="0"/>
                            </p:stCondLst>
                            <p:childTnLst>
                              <p:par>
                                <p:cTn id="302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3" dur="500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4" dur="500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5" dur="500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6" dur="500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2"/>
                  </p:tgtEl>
                </p:cond>
              </p:nextCondLst>
            </p:seq>
            <p:seq concurrent="1" nextAc="seek">
              <p:cTn id="308" restart="whenNotActive" fill="hold" evtFilter="cancelBubble" nodeType="interactiveSeq">
                <p:stCondLst>
                  <p:cond evt="onClick" delay="0">
                    <p:tgtEl>
                      <p:spTgt spid="9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9" fill="hold">
                      <p:stCondLst>
                        <p:cond delay="0"/>
                      </p:stCondLst>
                      <p:childTnLst>
                        <p:par>
                          <p:cTn id="310" fill="hold">
                            <p:stCondLst>
                              <p:cond delay="0"/>
                            </p:stCondLst>
                            <p:childTnLst>
                              <p:par>
                                <p:cTn id="311" presetID="17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12" dur="500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3" dur="500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4" dur="500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5" dur="500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7" fill="hold">
                            <p:stCondLst>
                              <p:cond delay="500"/>
                            </p:stCondLst>
                            <p:childTnLst>
                              <p:par>
                                <p:cTn id="318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0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1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2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3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5"/>
                  </p:tgtEl>
                </p:cond>
              </p:nextCondLst>
            </p:seq>
            <p:seq concurrent="1" nextAc="seek">
              <p:cTn id="324" restart="whenNotActive" fill="hold" evtFilter="cancelBubble" nodeType="interactiveSeq">
                <p:stCondLst>
                  <p:cond evt="onClick" delay="0">
                    <p:tgtEl>
                      <p:spTgt spid="9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5" fill="hold">
                      <p:stCondLst>
                        <p:cond delay="0"/>
                      </p:stCondLst>
                      <p:childTnLst>
                        <p:par>
                          <p:cTn id="326" fill="hold">
                            <p:stCondLst>
                              <p:cond delay="0"/>
                            </p:stCondLst>
                            <p:childTnLst>
                              <p:par>
                                <p:cTn id="327" presetID="17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8" dur="500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9" dur="500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0" dur="500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1" dur="500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3" fill="hold">
                            <p:stCondLst>
                              <p:cond delay="500"/>
                            </p:stCondLst>
                            <p:childTnLst>
                              <p:par>
                                <p:cTn id="334" presetID="17" presetClass="entr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6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7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8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9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6"/>
                  </p:tgtEl>
                </p:cond>
              </p:nextCondLst>
            </p:seq>
          </p:childTnLst>
        </p:cTn>
      </p:par>
    </p:tnLst>
    <p:bldLst>
      <p:bldP spid="95" grpId="0" animBg="1"/>
      <p:bldP spid="95" grpId="1" animBg="1"/>
      <p:bldP spid="5" grpId="0" animBg="1"/>
      <p:bldP spid="5" grpId="1" animBg="1"/>
    </p:bld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105</TotalTime>
  <Words>1264</Words>
  <Application>Microsoft Office PowerPoint</Application>
  <PresentationFormat>Экран (4:3)</PresentationFormat>
  <Paragraphs>56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Георгий Аствацатуров</dc:creator>
  <cp:lastModifiedBy>USER</cp:lastModifiedBy>
  <cp:revision>12</cp:revision>
  <dcterms:created xsi:type="dcterms:W3CDTF">2020-02-11T02:21:03Z</dcterms:created>
  <dcterms:modified xsi:type="dcterms:W3CDTF">2022-03-29T05:06:21Z</dcterms:modified>
</cp:coreProperties>
</file>