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1" r:id="rId16"/>
  </p:sldIdLst>
  <p:sldSz cx="9144000" cy="6858000" type="screen4x3"/>
  <p:notesSz cx="6858000" cy="9144000"/>
  <p:custDataLst>
    <p:tags r:id="rId18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38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2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DD77A4-9795-4B66-B9D0-5DBF8C67B1AD}" type="datetimeFigureOut">
              <a:rPr lang="ru-RU"/>
              <a:pPr>
                <a:defRPr/>
              </a:pPr>
              <a:t>15.12.2023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EB70B1D-8792-48C2-9076-E4532642B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8A872-8556-4B2F-B369-342EE122A21C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10CF4-3218-45C3-B6EC-85FE11DB84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6AE54-4C5D-4397-A69B-288D8E3C41EA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C6E8D-0590-43A1-B8D3-139B4AE32B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57E45-76C6-4752-B945-0DAEAE6489C7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14C7A-D665-4D23-8BC1-AEF1556AABB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2DFCB-B40B-4FEA-ADC0-F6790E75ECFE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29ED7-5B7A-428A-884E-839EFFF9D9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59148-653F-47FB-9D74-789C72789BAA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E2F88-658F-46E2-8627-85869FB081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CC9FF-6BFE-4F16-A16D-6E2A71077F87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C7C1D-C820-4D65-BAE7-45A2DBEF9D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9F2DE-70AD-4BCF-91D1-2B96C13956DC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4D63D-761E-429D-8A1F-2D125309CF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07F95-D0AD-4DE7-B9D2-C23612AE065B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F5255-0DBD-4411-8771-BAED1BE4D3C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C08AB-5448-410D-8B34-874D3692957B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B5DD9-3234-462A-B4BE-E9C1874336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155A7-3544-4733-8B20-7445B4DC11EF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78B19-0457-4C86-BA08-EB0E7D8731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442D3-4EFC-4E81-8C6D-8E1B72EDED9F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C0390-918F-4D66-A9E1-166FF205F54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7A063F-04D9-4B38-9654-0316BA5DB421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B15D40-FCB3-4C8D-8CCA-4E501E5D7A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3" r:id="rId2"/>
    <p:sldLayoutId id="2147483769" r:id="rId3"/>
    <p:sldLayoutId id="2147483764" r:id="rId4"/>
    <p:sldLayoutId id="2147483765" r:id="rId5"/>
    <p:sldLayoutId id="2147483766" r:id="rId6"/>
    <p:sldLayoutId id="2147483770" r:id="rId7"/>
    <p:sldLayoutId id="2147483771" r:id="rId8"/>
    <p:sldLayoutId id="2147483772" r:id="rId9"/>
    <p:sldLayoutId id="2147483767" r:id="rId10"/>
    <p:sldLayoutId id="214748377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75"/>
            <a:ext cx="7772400" cy="38671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</a:t>
            </a: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подготовка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учащихся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 ЕГЭ и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ОГЭ</a:t>
            </a:r>
            <a:r>
              <a:rPr lang="ru-RU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195" name="Picture 2" descr="C:\Users\a\Desktop\e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205038"/>
            <a:ext cx="7489825" cy="465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2133600"/>
            <a:ext cx="8497887" cy="3989388"/>
          </a:xfrm>
        </p:spPr>
        <p:txBody>
          <a:bodyPr rtlCol="0">
            <a:normAutofit fontScale="25000" lnSpcReduction="20000"/>
          </a:bodyPr>
          <a:lstStyle/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трудности </a:t>
            </a:r>
            <a:r>
              <a:rPr lang="ru-RU" sz="7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Ситуация экзамена вообще сложна для тревожных детей, потому что она по природе своей оценочная. 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трудной стороной ЕГЭ (ОГЭ) для тревожного ребенка является отсутствие эмоционального </a:t>
            </a: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контакта 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 взрослым.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этапе подготовки</a:t>
            </a:r>
            <a:endParaRPr lang="ru-RU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 взрослого — создание ситуации успеха, поощрение, поддержка. Нельзя  нагнетать обстановку, напоминая о серьезности предстоящего экзамена и значимости его результатов. 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Чрезмерное повышение тревоги у детей этой категории приводит только к дезорганизации их деятельности.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время проведения экзамена</a:t>
            </a:r>
            <a:r>
              <a:rPr lang="ru-RU" sz="7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Важно обеспечить тревожным детям ощущение эмоциональной поддержки. Это можно сделать различными невербальными способами: посмотреть, улыбнуться и т.д. 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</p:txBody>
      </p:sp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>
          <a:xfrm>
            <a:off x="285750" y="765175"/>
            <a:ext cx="8572500" cy="1368425"/>
          </a:xfrm>
        </p:spPr>
        <p:txBody>
          <a:bodyPr/>
          <a:lstStyle/>
          <a:p>
            <a:pPr eaLnBrk="1" hangingPunct="1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Тревожные дети</a:t>
            </a:r>
            <a:r>
              <a:rPr lang="ru-RU" sz="2900" b="1" i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2900" b="1" i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Для тревожных детей учебный процесс связан с определенным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эмоциональным напряжением. Они склонны воспринимать любую ситуацию, 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связанную с учебой, как опасную. Особую тревогу вызывает у них проверка 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знаний в любом виде (контрольная работа, диктанты и т.д.).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2900" smtClean="0">
                <a:ea typeface="DejaVu Sans" pitchFamily="34" charset="0"/>
                <a:cs typeface="Times New Roman" pitchFamily="18" charset="0"/>
              </a:rPr>
              <a:t/>
            </a:r>
            <a:br>
              <a:rPr lang="ru-RU" sz="2900" smtClean="0">
                <a:ea typeface="DejaVu Sans" pitchFamily="34" charset="0"/>
                <a:cs typeface="Times New Roman" pitchFamily="18" charset="0"/>
              </a:rPr>
            </a:br>
            <a:endParaRPr lang="ru-RU" sz="2900" smtClean="0">
              <a:ea typeface="DejaVu Sans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2276475"/>
            <a:ext cx="8640763" cy="4176713"/>
          </a:xfrm>
        </p:spPr>
        <p:txBody>
          <a:bodyPr rtlCol="0">
            <a:normAutofit fontScale="85000" lnSpcReduction="20000"/>
          </a:bodyPr>
          <a:lstStyle/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ЕГЭ (ОГЭ) требует очень высокой организованности деятельности. При   общем  высоком уровне познавательного развития и вполне достаточном объеме знаний выпускники могут нерационально использовать отведенное время.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этапе подготовки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 наличие внешних опор. 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Важно  научить ребенка использовать для саморегуляции  деятельности различные материальные средства: песочные часы, отмеряющие время, нужное для выполнения задания; линейка, указывающая на нужную строчку и т.д.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Ребенок  может составить план своей деятельности и зачеркивать пункты или класть линейку на то задание, которое он сейчас выполняет.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35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8002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Дети, испытывающие недостаток </a:t>
            </a:r>
            <a:b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произвольности  и  самоорганизации</a:t>
            </a:r>
            <a:r>
              <a:rPr lang="ru-RU" sz="2800" b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2800" b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Обычно этих детей характеризуют как "невнимательных", "рассеянных".  Но у них очень редко имеют место истинные нарушения внимания. Чаще это дети с низким уровнем произвольности. У них часто неустойчивая работоспособность, им присущи частые колебания темпа деятельности. Они могут часто отвлекаться.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endParaRPr lang="ru-RU" sz="1600" b="1" smtClean="0">
              <a:solidFill>
                <a:srgbClr val="052E65"/>
              </a:solidFill>
              <a:ea typeface="DejaVu Sans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2205038"/>
            <a:ext cx="8569325" cy="4137025"/>
          </a:xfrm>
        </p:spPr>
        <p:txBody>
          <a:bodyPr rtlCol="0">
            <a:normAutofit fontScale="85000" lnSpcReduction="10000"/>
          </a:bodyPr>
          <a:lstStyle/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трудности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Детям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недостаточно выполнить минимально необходимый объем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им нужно сделать все, причем безошибочно. 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Необходимость 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пропустить задание, если они не могут с ним справиться.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этапе подготовки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Важно скорректировать их ожидания и помочь осознать разницу между "достаточным" и "превосходным", понять, что для получения отличной оценки нет необходимости выполнять все задания.  Им можно  предложить тренировочные упражнения, где им потребуется выбирать задания для выполнения и не нужно будет делать все подряд.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Помочь  скорректировать  ожидания  напомнив, что нет необходимости выполнять все задания подряд, а оставить часть на второй круг.</a:t>
            </a:r>
          </a:p>
          <a:p>
            <a:pPr marL="274320" indent="-27432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722437"/>
          </a:xfrm>
        </p:spPr>
        <p:txBody>
          <a:bodyPr/>
          <a:lstStyle/>
          <a:p>
            <a:pPr eaLnBrk="1" hangingPunct="1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«Отличники»</a:t>
            </a:r>
            <a:r>
              <a:rPr lang="ru-RU" sz="2300" b="1" i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2300" b="1" i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Дети данной категории обычно отличаются высокой успеваемостью, ответственностью, организованностью, исполнительностью. Для таких 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детей характерен очень высокий уровень притязаний и крайне            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неустойчивая самооценка.</a:t>
            </a:r>
            <a:r>
              <a:rPr lang="ru-RU" sz="23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23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endParaRPr lang="ru-RU" sz="2300" b="1" smtClean="0">
              <a:solidFill>
                <a:srgbClr val="052E65"/>
              </a:solidFill>
              <a:ea typeface="DejaVu Sans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989138"/>
            <a:ext cx="8713788" cy="4727575"/>
          </a:xfrm>
        </p:spPr>
        <p:txBody>
          <a:bodyPr rtlCol="0">
            <a:normAutofit fontScale="85000" lnSpcReduction="10000"/>
          </a:bodyPr>
          <a:lstStyle/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трудности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ЕГЭ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(ОГЭ) требует высокой работоспособности на протяжении достаточно длительного периода  времени. Поэтому у астеничных детей очень высока вероятность снижения качества работы, возникновения ощущения усталости.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6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этапе подготовки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Большое значение приобретает оптимальный режим подготовки, чтобы ребенок не переутомлялся:  делать перерывы в занятиях, гулять, достаточно спать. Родителям стоит получить консультацию у невропатолога о возможности поддержать ребенка с помощью витаминов или травяных сборов.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6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таким детям требуется несколько перерывов, пусть на какое-то время остановятся, отдохнут. Им по возможности лучше организовать несколько коротких "перемен" (отпустить в туалет и т.п.).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</p:txBody>
      </p:sp>
      <p:sp>
        <p:nvSpPr>
          <p:cNvPr id="20483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651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Астеничные дети</a:t>
            </a:r>
            <a:r>
              <a:rPr lang="ru-RU" sz="3600" b="1" i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3600" b="1" i="1" smtClean="0">
                <a:solidFill>
                  <a:srgbClr val="D60093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Характерна высокая утомляемость, истощаемость. Они быстро устают, у них снижается темп деятельности и резко увеличивается количество ошибок. Астеничность имеет не столько  психологическую, сколько неврологическую природу, поэтому возможности ее коррекции крайне ограничены.</a:t>
            </a:r>
            <a:r>
              <a:rPr lang="ru-RU" sz="3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3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endParaRPr lang="ru-RU" sz="3600" b="1" smtClean="0">
              <a:solidFill>
                <a:srgbClr val="052E65"/>
              </a:solidFill>
              <a:ea typeface="DejaVu Sans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600200"/>
            <a:ext cx="8472487" cy="5043488"/>
          </a:xfrm>
        </p:spPr>
        <p:txBody>
          <a:bodyPr rtlCol="0">
            <a:normAutofit/>
          </a:bodyPr>
          <a:lstStyle/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трудности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Быстро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выполняя задание, они иногда делают это небрежно, не проверяют себя и не видят собственных ошибок. 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Обычно отмечается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невысокая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значимость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учебных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достижений, 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ребята не расстраиваются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из-за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плохих оценок. 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этапе подготовки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следует создать у детей ощущение важности ситуации экзамена. 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основной принцип, которым должен руководствоваться ребенок: «Сделал – проверь». 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7" name="Заголовок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1093788"/>
          </a:xfrm>
        </p:spPr>
        <p:txBody>
          <a:bodyPr/>
          <a:lstStyle/>
          <a:p>
            <a:pPr eaLnBrk="1" hangingPunct="1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Гипертимные дети</a:t>
            </a:r>
            <a:r>
              <a:rPr lang="ru-RU" sz="3200" b="1" i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3200" b="1" i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8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Характеризуются высоким темпом деятельности. </a:t>
            </a:r>
            <a:br>
              <a:rPr lang="ru-RU" sz="18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8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Они быстрые, энергичные, активные. </a:t>
            </a:r>
            <a:br>
              <a:rPr lang="ru-RU" sz="18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800" smtClean="0">
                <a:ea typeface="DejaVu Sans" pitchFamily="34" charset="0"/>
                <a:cs typeface="Times New Roman" pitchFamily="18" charset="0"/>
              </a:rPr>
              <a:t/>
            </a:r>
            <a:br>
              <a:rPr lang="ru-RU" sz="1800" smtClean="0">
                <a:ea typeface="DejaVu Sans" pitchFamily="34" charset="0"/>
                <a:cs typeface="Times New Roman" pitchFamily="18" charset="0"/>
              </a:rPr>
            </a:br>
            <a:endParaRPr lang="ru-RU" sz="1800" smtClean="0">
              <a:ea typeface="DejaVu Sans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3068638"/>
            <a:ext cx="74993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ЖЕЛАЕМ ВСЕМ УСПЕХА НА ЭКЗАМЕНЕ!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2" descr="C:\Users\a\Desktop\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908050"/>
            <a:ext cx="6610350" cy="403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/>
          </p:nvPr>
        </p:nvSpPr>
        <p:spPr>
          <a:xfrm>
            <a:off x="685800" y="836613"/>
            <a:ext cx="7772400" cy="1296987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Психологическое </a:t>
            </a:r>
            <a:b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содержание ОГЭ и ЕГЭ</a:t>
            </a:r>
            <a:r>
              <a:rPr lang="ru-RU" sz="3200" b="1" smtClean="0">
                <a:solidFill>
                  <a:srgbClr val="7030A0"/>
                </a:solidFill>
              </a:rPr>
              <a:t/>
            </a:r>
            <a:br>
              <a:rPr lang="ru-RU" sz="3200" b="1" smtClean="0">
                <a:solidFill>
                  <a:srgbClr val="7030A0"/>
                </a:solidFill>
              </a:rPr>
            </a:br>
            <a:endParaRPr lang="ru-RU" sz="3200" b="1" smtClean="0">
              <a:solidFill>
                <a:srgbClr val="7030A0"/>
              </a:solidFill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700213"/>
            <a:ext cx="8358188" cy="4657725"/>
          </a:xfrm>
        </p:spPr>
        <p:txBody>
          <a:bodyPr/>
          <a:lstStyle/>
          <a:p>
            <a:pPr marL="82550" indent="625475" algn="just" eaLnBrk="1" hangingPunct="1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Экзамены – это испытание для личности в любом возрасте, особенно  для детей.</a:t>
            </a:r>
          </a:p>
          <a:p>
            <a:pPr marL="82550" indent="625475" algn="just" eaLnBrk="1" hangingPunct="1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Психологическая подготовка к ЕГЭ, ОГЭ позволяет ученику избежать излишнего волнения, повысить эффективность запоминания, развить навыки логического мышления и регуляции собственного психоэмоционального состояния. В ходе работы с психологом, у подростков снижается уровень предэкзаменационной тревожности возрастает уверенность в собственных силах.</a:t>
            </a:r>
          </a:p>
          <a:p>
            <a:pPr marL="82550" indent="625475" algn="just" eaLnBrk="1" hangingPunct="1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М.Ю. Чибисова справедливо отмечает, что ученик будет успешен при сдаче экзамена, если система обучения сформировала у него именно те навыки и функции, которые требуются для данной формы экзамена.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484313"/>
            <a:ext cx="8642350" cy="4641850"/>
          </a:xfrm>
        </p:spPr>
        <p:txBody>
          <a:bodyPr rtlCol="0">
            <a:normAutofit lnSpcReduction="10000"/>
          </a:bodyPr>
          <a:lstStyle/>
          <a:p>
            <a:pPr marL="0" indent="358775" algn="just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сдаче тестового экзамена требуются не только глубокие знания, но и сосредоточенность, аккуратность, высокий уровень концентрации внимания, стрессоустойчивость. В итоге получается, что экзамен -  это не только проверка знаний, но и проверка личностных качеств.</a:t>
            </a:r>
          </a:p>
          <a:p>
            <a:pPr marL="0" indent="0" algn="just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Форма организации ОГЭ, ЕГЭ является стрессовой: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абота в незнакомом месте, в непривычных условиях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ужно продемонстрировать свои знания по всему циклу дисциплин за короткий промежуток времени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абота с пакетом бланков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асть заданий требует нахождения неправильного ответа, а учащиеся, как правило, привыкли искать правильный ответ.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643938" cy="1295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Психологическое </a:t>
            </a:r>
            <a:b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содержание ОГЭ и ЕГЭ</a:t>
            </a:r>
            <a:r>
              <a:rPr lang="ru-RU" b="1" dirty="0">
                <a:solidFill>
                  <a:srgbClr val="7030A0"/>
                </a:solidFill>
              </a:rPr>
              <a:t/>
            </a:r>
            <a:br>
              <a:rPr lang="ru-RU" b="1" dirty="0">
                <a:solidFill>
                  <a:srgbClr val="7030A0"/>
                </a:solidFill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idx="1"/>
          </p:nvPr>
        </p:nvSpPr>
        <p:spPr>
          <a:xfrm>
            <a:off x="250825" y="1700213"/>
            <a:ext cx="8713788" cy="4425950"/>
          </a:xfrm>
        </p:spPr>
        <p:txBody>
          <a:bodyPr/>
          <a:lstStyle/>
          <a:p>
            <a:pPr marL="82550" indent="625475" algn="just" eaLnBrk="1" hangingPunct="1">
              <a:spcBef>
                <a:spcPct val="0"/>
              </a:spcBef>
              <a:buFont typeface="Symbol" pitchFamily="18" charset="2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Значит наша задача подготовить детей, имеющих подобные особенности, к выбору наиболее оптимальной тактики работы с тестом с учётом подобных характеристик.</a:t>
            </a:r>
          </a:p>
          <a:p>
            <a:pPr marL="82550" indent="625475" algn="just" eaLnBrk="1" hangingPunct="1">
              <a:spcBef>
                <a:spcPct val="0"/>
              </a:spcBef>
              <a:buFont typeface="Symbol" pitchFamily="18" charset="2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Итак, экзамен в форме ЕГЭ и ОГЭ, не учитывает личностных особенностей выпускника, ориентирован на благополучного в личном плане ребёнка, уверенного в себе, решительного, обладающего высоким уровнем саморегуляции, высокой скоростью мыслительных процессов, большим энергетическим потенциалом. </a:t>
            </a:r>
            <a:endParaRPr lang="ru-RU" smtClean="0"/>
          </a:p>
        </p:txBody>
      </p:sp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Психологическое </a:t>
            </a:r>
            <a:b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содержание ОГЭ и ЕГЭ</a:t>
            </a:r>
            <a:endParaRPr lang="ru-RU" sz="3200" b="1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ru-RU" smtClean="0">
                <a:solidFill>
                  <a:schemeClr val="tx1"/>
                </a:solidFill>
              </a:rPr>
              <a:t>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 – «А ВДРУГ НЕ СДАМ».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Недостаток подготовки.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Волнение близких и окружающих. </a:t>
            </a:r>
          </a:p>
          <a:p>
            <a:pPr algn="ctr" eaLnBrk="1" hangingPunct="1">
              <a:buFont typeface="Symbol" pitchFamily="18" charset="2"/>
              <a:buNone/>
            </a:pP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3684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Причины волнения перед экзаменом</a:t>
            </a:r>
            <a:r>
              <a:rPr lang="ru-RU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12292" name="Picture 2" descr="C:\Users\a\Desktop\childrenex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4149725"/>
            <a:ext cx="4097337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2" descr="C:\Users\a\Desktop\childrenex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4149725"/>
            <a:ext cx="4097337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773238"/>
            <a:ext cx="8713788" cy="4352925"/>
          </a:xfrm>
        </p:spPr>
        <p:txBody>
          <a:bodyPr rtlCol="0">
            <a:normAutofit fontScale="25000" lnSpcReduction="20000"/>
          </a:bodyPr>
          <a:lstStyle/>
          <a:p>
            <a:pPr marL="82550" indent="276225" algn="just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Готовность к экзаменационному испытанию нужно рассматривать в единстве трех компонентов: когнитивного, эмоционального и поведенческого.</a:t>
            </a:r>
            <a:endParaRPr lang="ru-RU" sz="7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550" indent="276225" algn="just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Когнитивный компонент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включает в себя определенный объём и упорядоченность знаний учащегося, знания о процедуре проведения экзамена в форме ОГЭ, ЕГЭ, навык работы с тестовыми материалами, а также особенности развития таких когнитивных функций как память, мышление, внимание и знание об их влиянии на выбор стратегии тестирования.</a:t>
            </a:r>
          </a:p>
          <a:p>
            <a:pPr marL="82550" indent="276225" algn="just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Эмоциональный компонент 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включает в себя личностные особенности учащегося, его эмоциональное отношение к экзамену и его эмоциональное состояние во время экзамена. Ещё одна составляющая эмоционального компонента – оптимальный уровень тревоги на самом экзамене. </a:t>
            </a:r>
          </a:p>
          <a:p>
            <a:pPr marL="82550" indent="276225" algn="just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каждого существует свой порог тревоги, за которым эффективность деятельности падает. Поэтому, хорошо, когда учащиеся, приходя на экзамен, будут иметь представление об особенностях поведения в стрессовой ситуации.</a:t>
            </a:r>
          </a:p>
          <a:p>
            <a:pPr marL="82550" indent="276225" algn="just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Поведенческий компонент</a:t>
            </a: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включает в себя знание и понимание учащимся особенностей проведения экзамена, знакомство с процедурой ЕГЭ, ОГЭ, навык работы с тестовым материалом, осознание уровня собственных притязаний при выборе стратегии работы с тестовыми материалами.</a:t>
            </a:r>
          </a:p>
          <a:p>
            <a:pPr marL="82550" indent="276225" algn="just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Нужно отметить, что психологическая готовность не является результатом работы только психолога, а результатом образовательной среды школы. 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144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 учащихся к ОГЭ и ЕГЭ</a:t>
            </a:r>
            <a:r>
              <a:rPr lang="ru-RU" sz="3200" b="1" smtClean="0">
                <a:solidFill>
                  <a:srgbClr val="7030A0"/>
                </a:solidFill>
              </a:rPr>
              <a:t/>
            </a:r>
            <a:br>
              <a:rPr lang="ru-RU" sz="3200" b="1" smtClean="0">
                <a:solidFill>
                  <a:srgbClr val="7030A0"/>
                </a:solidFill>
              </a:rPr>
            </a:br>
            <a:endParaRPr lang="ru-RU" sz="3200" b="1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179388" y="1484313"/>
            <a:ext cx="8785225" cy="4281487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Одна из главных причин предэкзаменационного стресса - ситуация неопределенности. Заблаговременное ознакомление с правилами проведения ЕГЭ (ОГЭ) и заполнения бланков, особенностями экзамена поможет разрешить эту ситуацию.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Очень важно скорректировать ожидания выпускника. Объясните: для хорошего результата совсем не обязательно отвечать на все вопросы ЕГЭ (ОГЭ).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Тренировка в решении пробных тестовых заданий снимает чувство неизвестности. Зная типовые конструкции тестовых заданий, ученик практически не будет тратить время на понимание инструкции. Во время таких тренировок формируются соответствующие психотехнические навыки саморегуляции и самоконтроля.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В процессе работы с заданиями приучайте ребёнка ориентироваться во времени и уметь его распределять.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Обсудите, какой учебный материал нужно повторить. Вместе составьте план подготовки.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Не запугивайте ученика, не напоминайте ему о сложности и ответственности предстоящих экзаменов. Это не повышает мотивацию, а только создает эмоциональные барьеры, которые сам ребенок преодолеть не может.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ru-RU" sz="1500" smtClean="0">
              <a:solidFill>
                <a:srgbClr val="0D0D0D"/>
              </a:solidFill>
              <a:ea typeface="DejaVu Sans" pitchFamily="34" charset="0"/>
              <a:cs typeface="Times New Roman" pitchFamily="18" charset="0"/>
            </a:endParaRPr>
          </a:p>
        </p:txBody>
      </p:sp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 учащихся к ОГЭ и ЕГЭ</a:t>
            </a:r>
            <a:endParaRPr lang="ru-RU" sz="3200" b="1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68638"/>
            <a:ext cx="8229600" cy="3057525"/>
          </a:xfrm>
        </p:spPr>
        <p:txBody>
          <a:bodyPr rtlCol="0">
            <a:normAutofit fontScale="77500" lnSpcReduction="20000"/>
          </a:bodyPr>
          <a:lstStyle/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ПРАВОПОЛУШАРНЫЕ ДЕТИ</a:t>
            </a:r>
          </a:p>
          <a:p>
            <a:pPr marL="107950" indent="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ТРЕВОЖНЫЕ ДЕТИ</a:t>
            </a: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ДЕТИ, ИСПЫТЫВАЮЩИЕ  НЕДОСТАТОК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ПРОИЗВОЛЬНОСТИ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 САМООРГАНИЗАЦИИ</a:t>
            </a: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«ОТЛИЧНИКИ»</a:t>
            </a: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АСТЕНИЧНЫЕ ДЕТИ</a:t>
            </a: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342900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Wingdings" pitchFamily="2" charset="2"/>
              <a:buChar char="v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ГИПЕРТИМНЫЕ ДЕТИ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</p:txBody>
      </p:sp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214313" y="188913"/>
            <a:ext cx="8643937" cy="2303462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 большей степени могут испытывать затруднения при сдаче экзаменов</a:t>
            </a:r>
            <a:endParaRPr lang="ru-RU" sz="3200" b="1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2708275"/>
            <a:ext cx="8713787" cy="3954463"/>
          </a:xfrm>
        </p:spPr>
        <p:txBody>
          <a:bodyPr rtlCol="0">
            <a:normAutofit fontScale="85000" lnSpcReduction="10000"/>
          </a:bodyPr>
          <a:lstStyle/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трудности, возникающие при сдаче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ЕГЭ (ОГЭ)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Тестирование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"левополушарного"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своей сути (требует умения анализировать и сопоставлять различные факты)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 сосредоточиться на фактах и теоретических построениях</a:t>
            </a:r>
          </a:p>
          <a:p>
            <a:pPr marL="274320" indent="-274320" algn="just" eaLnBrk="1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Испытывают  сложности с предметами естественно-математического цикла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этапе подготовки.</a:t>
            </a:r>
            <a:r>
              <a:rPr lang="ru-RU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Чтобы учебный материал лучше усваивался, важно задействовать воображение и образное мышление: использовать сравнения, образы,  рисунки. Теоретический  материал важно проиллюстрировать примерами или картинками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eaLnBrk="1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 экзамена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Лучше  пробовать свои силы не в простейших тестовых  заданиях (типа А), а там, где требуется развернутый ответ (задания типа В и С). А  уже потом переходить к тестам множественного выбора 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</p:txBody>
      </p:sp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512888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7030A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Правополушарные дети</a:t>
            </a:r>
            <a:r>
              <a:rPr lang="ru-RU" sz="3200" b="1" smtClean="0">
                <a:solidFill>
                  <a:srgbClr val="7030A0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7030A0"/>
                </a:solidFill>
                <a:latin typeface="Trebuchet MS" pitchFamily="34" charset="0"/>
                <a:ea typeface="DejaVu Sans" pitchFamily="34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 </a:t>
            </a:r>
            <a:br>
              <a:rPr lang="ru-RU" sz="24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  <a:t>У таких детей богатое воображение, хорошо развитое образное мышление. Они прекрасно воспринимают метафоры, образы, сравнения, теряясь при необходимости мыслить логическими категориями.</a:t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Times New Roman" pitchFamily="18" charset="0"/>
              </a:rPr>
            </a:br>
            <a:endParaRPr lang="ru-RU" sz="1600" b="1" smtClean="0">
              <a:solidFill>
                <a:srgbClr val="052E65"/>
              </a:solidFill>
              <a:ea typeface="DejaVu Sans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19fbd5ee9a69acadf8cfcabf6154b5a2a51d8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706</TotalTime>
  <Words>1239</Words>
  <Application>Microsoft Office PowerPoint</Application>
  <PresentationFormat>Экран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Candara</vt:lpstr>
      <vt:lpstr>Symbol</vt:lpstr>
      <vt:lpstr>Calibri</vt:lpstr>
      <vt:lpstr>Times New Roman</vt:lpstr>
      <vt:lpstr>Wingdings</vt:lpstr>
      <vt:lpstr>DejaVu Sans</vt:lpstr>
      <vt:lpstr>Trebuchet MS</vt:lpstr>
      <vt:lpstr>Волна</vt:lpstr>
      <vt:lpstr>Психологическая  подготовка учащихся к ЕГЭ и ОГЭ    </vt:lpstr>
      <vt:lpstr>Психологическое  содержание ОГЭ и ЕГЭ </vt:lpstr>
      <vt:lpstr>Психологическое  содержание ОГЭ и ЕГЭ </vt:lpstr>
      <vt:lpstr>Психологическое  содержание ОГЭ и ЕГЭ</vt:lpstr>
      <vt:lpstr>Причины волнения перед экзаменом  </vt:lpstr>
      <vt:lpstr>Психологическая готовность учащихся к ОГЭ и ЕГЭ </vt:lpstr>
      <vt:lpstr>Психологическая готовность учащихся к ОГЭ и ЕГЭ</vt:lpstr>
      <vt:lpstr>В  большей степени могут испытывать затруднения при сдаче экзаменов</vt:lpstr>
      <vt:lpstr>  Правополушарные дети   У таких детей богатое воображение, хорошо развитое образное мышление. Они прекрасно воспринимают метафоры, образы, сравнения, теряясь при необходимости мыслить логическими категориями. </vt:lpstr>
      <vt:lpstr>Тревожные дети Для тревожных детей учебный процесс связан с определенным эмоциональным напряжением. Они склонны воспринимать любую ситуацию,  связанную с учебой, как опасную. Особую тревогу вызывает у них проверка  знаний в любом виде (контрольная работа, диктанты и т.д.).  </vt:lpstr>
      <vt:lpstr>Дети, испытывающие недостаток  произвольности  и  самоорганизации Обычно этих детей характеризуют как "невнимательных", "рассеянных".  Но у них очень редко имеют место истинные нарушения внимания. Чаще это дети с низким уровнем произвольности. У них часто неустойчивая работоспособность, им присущи частые колебания темпа деятельности. Они могут часто отвлекаться. </vt:lpstr>
      <vt:lpstr>«Отличники» Дети данной категории обычно отличаются высокой успеваемостью, ответственностью, организованностью, исполнительностью. Для таких  детей характерен очень высокий уровень притязаний и крайне             неустойчивая самооценка. </vt:lpstr>
      <vt:lpstr>Астеничные дети Характерна высокая утомляемость, истощаемость. Они быстро устают, у них снижается темп деятельности и резко увеличивается количество ошибок. Астеничность имеет не столько  психологическую, сколько неврологическую природу, поэтому возможности ее коррекции крайне ограничены. </vt:lpstr>
      <vt:lpstr>Гипертимные дети Характеризуются высоким темпом деятельности.  Они быстрые, энергичные, активные.   </vt:lpstr>
      <vt:lpstr>       ЖЕЛАЕМ ВСЕМ УСПЕХА НА ЭКЗАМЕНЕ!</vt:lpstr>
    </vt:vector>
  </TitlesOfParts>
  <Company>ГОУ гимназия №1570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Психолог</dc:creator>
  <cp:lastModifiedBy>Microsoft Office</cp:lastModifiedBy>
  <cp:revision>81</cp:revision>
  <dcterms:created xsi:type="dcterms:W3CDTF">2012-10-31T10:01:32Z</dcterms:created>
  <dcterms:modified xsi:type="dcterms:W3CDTF">2023-12-15T08:54:11Z</dcterms:modified>
</cp:coreProperties>
</file>