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2"/>
  </p:notesMasterIdLst>
  <p:sldIdLst>
    <p:sldId id="256" r:id="rId2"/>
    <p:sldId id="269" r:id="rId3"/>
    <p:sldId id="257" r:id="rId4"/>
    <p:sldId id="263" r:id="rId5"/>
    <p:sldId id="258" r:id="rId6"/>
    <p:sldId id="259" r:id="rId7"/>
    <p:sldId id="270" r:id="rId8"/>
    <p:sldId id="264" r:id="rId9"/>
    <p:sldId id="261" r:id="rId10"/>
    <p:sldId id="265" r:id="rId11"/>
    <p:sldId id="266" r:id="rId12"/>
    <p:sldId id="268" r:id="rId13"/>
    <p:sldId id="271" r:id="rId14"/>
    <p:sldId id="273" r:id="rId15"/>
    <p:sldId id="281" r:id="rId16"/>
    <p:sldId id="283" r:id="rId17"/>
    <p:sldId id="284" r:id="rId18"/>
    <p:sldId id="285" r:id="rId19"/>
    <p:sldId id="272" r:id="rId20"/>
    <p:sldId id="282" r:id="rId2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99"/>
    <a:srgbClr val="006600"/>
    <a:srgbClr val="FF0000"/>
    <a:srgbClr val="66FF33"/>
    <a:srgbClr val="33CC33"/>
    <a:srgbClr val="0066FF"/>
    <a:srgbClr val="D60093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33A8565-51F2-4134-B627-4679E58C15B7}" type="datetimeFigureOut">
              <a:rPr lang="ru-RU"/>
              <a:pPr>
                <a:defRPr/>
              </a:pPr>
              <a:t>15.12.2023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6DF92BF-F159-4FBE-88C2-179C5173347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44083 w 64000"/>
                <a:gd name="T1" fmla="*/ 2368 h 64000"/>
                <a:gd name="T2" fmla="*/ 64000 w 64000"/>
                <a:gd name="T3" fmla="*/ 32000 h 64000"/>
                <a:gd name="T4" fmla="*/ 44083 w 64000"/>
                <a:gd name="T5" fmla="*/ 61631 h 64000"/>
                <a:gd name="T6" fmla="*/ 44083 w 64000"/>
                <a:gd name="T7" fmla="*/ 61631 h 64000"/>
                <a:gd name="T8" fmla="*/ 44082 w 64000"/>
                <a:gd name="T9" fmla="*/ 61631 h 64000"/>
                <a:gd name="T10" fmla="*/ 44083 w 64000"/>
                <a:gd name="T11" fmla="*/ 61632 h 64000"/>
                <a:gd name="T12" fmla="*/ 44083 w 64000"/>
                <a:gd name="T13" fmla="*/ 2368 h 64000"/>
                <a:gd name="T14" fmla="*/ 44082 w 64000"/>
                <a:gd name="T15" fmla="*/ 2368 h 64000"/>
                <a:gd name="T16" fmla="*/ 44083 w 64000"/>
                <a:gd name="T17" fmla="*/ 2368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50994 w 64000"/>
                <a:gd name="T1" fmla="*/ 6246 h 64000"/>
                <a:gd name="T2" fmla="*/ 64000 w 64000"/>
                <a:gd name="T3" fmla="*/ 32000 h 64000"/>
                <a:gd name="T4" fmla="*/ 50994 w 64000"/>
                <a:gd name="T5" fmla="*/ 57753 h 64000"/>
                <a:gd name="T6" fmla="*/ 50994 w 64000"/>
                <a:gd name="T7" fmla="*/ 57753 h 64000"/>
                <a:gd name="T8" fmla="*/ 50993 w 64000"/>
                <a:gd name="T9" fmla="*/ 57753 h 64000"/>
                <a:gd name="T10" fmla="*/ 50994 w 64000"/>
                <a:gd name="T11" fmla="*/ 57754 h 64000"/>
                <a:gd name="T12" fmla="*/ 50994 w 64000"/>
                <a:gd name="T13" fmla="*/ 6246 h 64000"/>
                <a:gd name="T14" fmla="*/ 50993 w 64000"/>
                <a:gd name="T15" fmla="*/ 6246 h 64000"/>
                <a:gd name="T16" fmla="*/ 50994 w 64000"/>
                <a:gd name="T17" fmla="*/ 6246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2221B-3A8E-4EC7-BDFD-246D633CD1D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2B2AF-32AF-46DB-9921-72D887B507F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D9D87-6D22-4ACB-A858-7F499E7AD59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4F152-03E4-4956-924E-55F705A779B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6F333-E7CF-4528-BFC4-4602D846B9D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CCAD3B-AB49-4C85-9578-9B482790E3C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0840D-A5DE-4E0E-9E96-B08E7AEF61E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FF11B0-3543-43A1-B320-03FD47D7B05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A12CCE-A7C3-4825-B874-31477AF26A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0F6CAD-E028-439E-BB6F-86EFF1C0483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911AC-DB1A-4318-9E2B-015A426B21F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50296 w 64000"/>
                <a:gd name="T1" fmla="*/ 5746 h 64000"/>
                <a:gd name="T2" fmla="*/ 64000 w 64000"/>
                <a:gd name="T3" fmla="*/ 32000 h 64000"/>
                <a:gd name="T4" fmla="*/ 50296 w 64000"/>
                <a:gd name="T5" fmla="*/ 58253 h 64000"/>
                <a:gd name="T6" fmla="*/ 50296 w 64000"/>
                <a:gd name="T7" fmla="*/ 58253 h 64000"/>
                <a:gd name="T8" fmla="*/ 50295 w 64000"/>
                <a:gd name="T9" fmla="*/ 58253 h 64000"/>
                <a:gd name="T10" fmla="*/ 50296 w 64000"/>
                <a:gd name="T11" fmla="*/ 58254 h 64000"/>
                <a:gd name="T12" fmla="*/ 50296 w 64000"/>
                <a:gd name="T13" fmla="*/ 5746 h 64000"/>
                <a:gd name="T14" fmla="*/ 50295 w 64000"/>
                <a:gd name="T15" fmla="*/ 5746 h 64000"/>
                <a:gd name="T16" fmla="*/ 50296 w 64000"/>
                <a:gd name="T17" fmla="*/ 5746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50077 w 64000"/>
                <a:gd name="T1" fmla="*/ 5595 h 64000"/>
                <a:gd name="T2" fmla="*/ 64000 w 64000"/>
                <a:gd name="T3" fmla="*/ 32000 h 64000"/>
                <a:gd name="T4" fmla="*/ 50077 w 64000"/>
                <a:gd name="T5" fmla="*/ 58404 h 64000"/>
                <a:gd name="T6" fmla="*/ 50077 w 64000"/>
                <a:gd name="T7" fmla="*/ 58404 h 64000"/>
                <a:gd name="T8" fmla="*/ 50076 w 64000"/>
                <a:gd name="T9" fmla="*/ 58404 h 64000"/>
                <a:gd name="T10" fmla="*/ 50077 w 64000"/>
                <a:gd name="T11" fmla="*/ 58405 h 64000"/>
                <a:gd name="T12" fmla="*/ 50077 w 64000"/>
                <a:gd name="T13" fmla="*/ 5595 h 64000"/>
                <a:gd name="T14" fmla="*/ 50076 w 64000"/>
                <a:gd name="T15" fmla="*/ 5595 h 64000"/>
                <a:gd name="T16" fmla="*/ 50077 w 64000"/>
                <a:gd name="T17" fmla="*/ 559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ru-RU"/>
              <a:t>Е.П.Калиниченко  2009 год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9BE32F9-4289-4F70-A75D-446CF251A2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slide" Target="slide8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png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1196975"/>
            <a:ext cx="7527925" cy="1444625"/>
          </a:xfrm>
        </p:spPr>
        <p:txBody>
          <a:bodyPr/>
          <a:lstStyle/>
          <a:p>
            <a:pPr algn="ctr" eaLnBrk="1" hangingPunct="1"/>
            <a:r>
              <a:rPr lang="ru-RU" altLang="ru-RU" sz="4800" b="1" smtClean="0">
                <a:solidFill>
                  <a:srgbClr val="0070C0"/>
                </a:solidFill>
              </a:rPr>
              <a:t>Психологические особенности 13-14 лет</a:t>
            </a:r>
          </a:p>
        </p:txBody>
      </p:sp>
      <p:pic>
        <p:nvPicPr>
          <p:cNvPr id="4099" name="Picture 7" descr="malch76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0" y="2781300"/>
            <a:ext cx="2363788" cy="283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8" descr="J028365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8913"/>
            <a:ext cx="251142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9" descr="30 а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3517900"/>
            <a:ext cx="2590800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0" descr="child48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75463" y="3489325"/>
            <a:ext cx="1674812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33375"/>
            <a:ext cx="7307262" cy="1143000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>
                <a:solidFill>
                  <a:srgbClr val="0070C0"/>
                </a:solidFill>
              </a:rPr>
              <a:t>Чувство взрослости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27213"/>
            <a:ext cx="8072437" cy="4114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Подросток  объективно не может включиться во взрослую жизнь, но стремиться к ней и претендует на равные со взрослыми права. Изменить он пока ничего не может, но внешне подражает взрослым.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Отсюда и появляются атрибуты </a:t>
            </a: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alt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псевдовзрослости":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курение сигарет, употребление алкоголя, наркотиков, тусовки.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  (внешнее проявление "я тоже имею свою личную жизнь"). Копирует любые взрослые отношения.</a:t>
            </a:r>
            <a:br>
              <a:rPr lang="ru-RU" alt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endParaRPr lang="ru-RU" altLang="ru-RU" sz="2400" smtClean="0"/>
          </a:p>
        </p:txBody>
      </p:sp>
      <p:pic>
        <p:nvPicPr>
          <p:cNvPr id="13316" name="Picture 5" descr="CALVIN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933825"/>
            <a:ext cx="2305050" cy="303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640763" cy="561657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sz="3200" b="1" dirty="0" smtClean="0">
                <a:solidFill>
                  <a:srgbClr val="0070C0"/>
                </a:solidFill>
              </a:rPr>
              <a:t>Внешний вид подростка - еще один источник конфликта. 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altLang="ru-RU" sz="2500" b="1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Меняется походка, манеры, внешний облик.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Ещё совсем недавно свободно, легко двигавшийся мальчик начинает ходить вразвалку, опустив руки глубоко в карманы и сплёвывая через плечо. У него появляются новые выражения.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Девочка начинает ревностно сравнивать свою одежду и причёску с образцами, которые она видит на улице и обложках журналов, выплёскивая на маму эмоции по поводу имеющихся расхождений </a:t>
            </a:r>
          </a:p>
        </p:txBody>
      </p:sp>
      <p:sp>
        <p:nvSpPr>
          <p:cNvPr id="1433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6165850"/>
            <a:ext cx="719137" cy="69215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/>
          </a:p>
        </p:txBody>
      </p:sp>
      <p:pic>
        <p:nvPicPr>
          <p:cNvPr id="14340" name="Picture 6" descr="CALVIN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938713"/>
            <a:ext cx="2557463" cy="219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400" b="1" i="1" smtClean="0"/>
              <a:t>Внутренний конфликт</a:t>
            </a: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>
            <a:off x="4500563" y="1628775"/>
            <a:ext cx="4319587" cy="2592388"/>
          </a:xfrm>
          <a:prstGeom prst="wedgeEllipseCallout">
            <a:avLst>
              <a:gd name="adj1" fmla="val -48273"/>
              <a:gd name="adj2" fmla="val 82764"/>
            </a:avLst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000" b="1">
                <a:solidFill>
                  <a:schemeClr val="bg1"/>
                </a:solidFill>
              </a:rPr>
              <a:t>Я должен выглядеть как все в моей компании. Я не должен выделяться в классе. </a:t>
            </a:r>
          </a:p>
          <a:p>
            <a:pPr algn="ctr" eaLnBrk="1" hangingPunct="1"/>
            <a:endParaRPr lang="ru-RU" altLang="ru-RU" sz="2000" b="1">
              <a:solidFill>
                <a:schemeClr val="bg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>
            <a:off x="0" y="1628775"/>
            <a:ext cx="4427538" cy="2376488"/>
          </a:xfrm>
          <a:prstGeom prst="wedgeEllipseCallout">
            <a:avLst>
              <a:gd name="adj1" fmla="val 34079"/>
              <a:gd name="adj2" fmla="val 101037"/>
            </a:avLst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ru-RU" altLang="ru-RU" sz="2000" b="1">
                <a:solidFill>
                  <a:schemeClr val="bg1"/>
                </a:solidFill>
              </a:rPr>
              <a:t>Я – это я. Я сам всё знаю! Я буду делать всё  так, как считаю нужным!</a:t>
            </a:r>
          </a:p>
        </p:txBody>
      </p:sp>
      <p:pic>
        <p:nvPicPr>
          <p:cNvPr id="15365" name="Picture 9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4211638"/>
            <a:ext cx="1944687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4863" y="6165850"/>
            <a:ext cx="719137" cy="69215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>
                <a:solidFill>
                  <a:srgbClr val="0070C0"/>
                </a:solidFill>
              </a:rPr>
              <a:t>Борьба подростка:</a:t>
            </a:r>
            <a:r>
              <a:rPr lang="ru-RU" altLang="ru-RU" sz="3200" smtClean="0">
                <a:solidFill>
                  <a:srgbClr val="0070C0"/>
                </a:solidFill>
              </a:rPr>
              <a:t/>
            </a:r>
            <a:br>
              <a:rPr lang="ru-RU" altLang="ru-RU" sz="3200" smtClean="0">
                <a:solidFill>
                  <a:srgbClr val="0070C0"/>
                </a:solidFill>
              </a:rPr>
            </a:br>
            <a:endParaRPr lang="ru-RU" altLang="ru-RU" sz="3200" smtClean="0">
              <a:solidFill>
                <a:srgbClr val="0070C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27213"/>
            <a:ext cx="7783512" cy="41148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За то, чтобы перестать быть ребенком.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За утверждение среди сверстников.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За прекращение посягательства на его физическое начало, неприкосновенность.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Против замечаний, обсуждений по поводу его физической взрослости.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b="1" smtClean="0">
                <a:solidFill>
                  <a:srgbClr val="0070C0"/>
                </a:solidFill>
              </a:rPr>
              <a:t>Главным для подростка со стороны семьи является: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4800" b="1" smtClean="0">
                <a:latin typeface="Times New Roman" pitchFamily="18" charset="0"/>
                <a:cs typeface="Times New Roman" pitchFamily="18" charset="0"/>
              </a:rPr>
              <a:t>Любовь</a:t>
            </a:r>
          </a:p>
          <a:p>
            <a:r>
              <a:rPr lang="ru-RU" altLang="ru-RU" sz="4800" b="1" smtClean="0">
                <a:latin typeface="Times New Roman" pitchFamily="18" charset="0"/>
                <a:cs typeface="Times New Roman" pitchFamily="18" charset="0"/>
              </a:rPr>
              <a:t>Доверие</a:t>
            </a:r>
          </a:p>
          <a:p>
            <a:r>
              <a:rPr lang="ru-RU" altLang="ru-RU" sz="4800" b="1" smtClean="0">
                <a:latin typeface="Times New Roman" pitchFamily="18" charset="0"/>
                <a:cs typeface="Times New Roman" pitchFamily="18" charset="0"/>
              </a:rPr>
              <a:t>Понимание</a:t>
            </a:r>
          </a:p>
          <a:p>
            <a:r>
              <a:rPr lang="ru-RU" altLang="ru-RU" sz="4800" b="1" smtClean="0">
                <a:latin typeface="Times New Roman" pitchFamily="18" charset="0"/>
                <a:cs typeface="Times New Roman" pitchFamily="18" charset="0"/>
              </a:rPr>
              <a:t>Поддержка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144588" y="115888"/>
            <a:ext cx="6724650" cy="1368425"/>
          </a:xfrm>
        </p:spPr>
        <p:txBody>
          <a:bodyPr/>
          <a:lstStyle/>
          <a:p>
            <a:pPr algn="ctr"/>
            <a:r>
              <a:rPr lang="ru-RU" sz="3200" b="1" smtClean="0">
                <a:solidFill>
                  <a:srgbClr val="0070C0"/>
                </a:solidFill>
              </a:rPr>
              <a:t>Ведущий вид деятельности – интимно-личностное общение.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539750" y="2420938"/>
            <a:ext cx="7704138" cy="403225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Учение отходит на второй план.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Потребность в самоутверждении ( в определенном социометрическом статусе).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7-8 класс – стремление к автономии в коллективе сверстников, желание быть значимым в глазах сверстников.</a:t>
            </a:r>
          </a:p>
          <a:p>
            <a:endParaRPr lang="ru-RU" smtClean="0"/>
          </a:p>
          <a:p>
            <a:endParaRPr lang="ru-RU" smtClean="0"/>
          </a:p>
        </p:txBody>
      </p:sp>
      <p:pic>
        <p:nvPicPr>
          <p:cNvPr id="18436" name="Picture 6" descr="CALVIN3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9775" y="277813"/>
            <a:ext cx="2054225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04825" y="2781300"/>
          <a:ext cx="8424863" cy="3995738"/>
        </p:xfrm>
        <a:graphic>
          <a:graphicData uri="http://schemas.openxmlformats.org/drawingml/2006/table">
            <a:tbl>
              <a:tblPr/>
              <a:tblGrid>
                <a:gridCol w="4137025"/>
                <a:gridCol w="4287838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Привлечение внимания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Активная форма: делает все, чтобы оказаться в центре внимания. 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Пассивная форма: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демонстрирует 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поведение «в час по чайной ложке».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7625" marR="47625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Власть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Активная форма: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вспышки 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негодования, конфронтация. 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Пассивная форма: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обещание сделать,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но в реальности — тихое непослушание.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7625" marR="47625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3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Месть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Активная форма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прямые физические и непрямые психологические акты насилия.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Пассивная форма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полное игнорирование попыток контакта.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7625" marR="47625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Избегание неудачи 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Активная форма: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эмоциональный взрыв, 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отчаяние, слезы.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Пассивная форма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откладывание на потом, </a:t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недоведение до конца, уход в болезнь.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7625" marR="47625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69" name="Rectangle 1"/>
          <p:cNvSpPr>
            <a:spLocks noChangeArrowheads="1"/>
          </p:cNvSpPr>
          <p:nvPr/>
        </p:nvSpPr>
        <p:spPr bwMode="auto">
          <a:xfrm>
            <a:off x="936625" y="646113"/>
            <a:ext cx="7561263" cy="227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altLang="ru-RU" sz="32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Четыре мотива» поведения</a:t>
            </a:r>
            <a:endParaRPr lang="ru-RU" altLang="ru-RU" sz="3200">
              <a:solidFill>
                <a:srgbClr val="0070C0"/>
              </a:solidFill>
            </a:endParaRPr>
          </a:p>
          <a:p>
            <a:endParaRPr lang="en-US" altLang="ru-RU" sz="2200" i="1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endParaRPr lang="en-US" altLang="ru-RU" sz="2200" i="1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r"/>
            <a:r>
              <a:rPr lang="ru-RU" altLang="ru-RU" sz="2200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Американский педагог Рудольф Дрейкурс выделил 4 мотива нарушения правил учениками. Обратимся к таблице: </a:t>
            </a:r>
            <a:endParaRPr lang="ru-RU" altLang="ru-RU" sz="2200"/>
          </a:p>
          <a:p>
            <a:endParaRPr lang="ru-RU" altLang="ru-RU" sz="220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1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4953000"/>
          </a:xfrm>
        </p:spPr>
        <p:txBody>
          <a:bodyPr/>
          <a:lstStyle/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проявление доброты, внимания, заботы;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поощрение (одобрение, похвала, награда, доверие, удовлетворение определенных интересов и потребностей, выражение положительного отношения). Применяя поощрение, следует руководствоваться такими положениями: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поощряется только тот положительный поступок, который является нерядовым для данного учащегося или в данных условиях;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помните важнейшее положение: что бы ни случилось, не лишайте ребенка заслуженной похвалы и награды;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если обстоятельства вынуждают, приказывайте решительно и твердо;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88"/>
          </a:xfrm>
        </p:spPr>
        <p:txBody>
          <a:bodyPr/>
          <a:lstStyle/>
          <a:p>
            <a:pPr algn="ctr"/>
            <a:r>
              <a:rPr lang="ru-RU" sz="3200" b="1" smtClean="0">
                <a:latin typeface="Bookman Old Style" pitchFamily="18" charset="0"/>
              </a:rPr>
              <a:t>Созидательные приемы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1"/>
          <p:cNvSpPr>
            <a:spLocks noGrp="1"/>
          </p:cNvSpPr>
          <p:nvPr>
            <p:ph idx="1"/>
          </p:nvPr>
        </p:nvSpPr>
        <p:spPr>
          <a:xfrm>
            <a:off x="611188" y="1557338"/>
            <a:ext cx="8229600" cy="4738687"/>
          </a:xfrm>
        </p:spPr>
        <p:txBody>
          <a:bodyPr/>
          <a:lstStyle/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всегда учитывайте состояние ребенка; 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не унижайте ребенка; 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соблюдайте закон неприкосновенности личности. Определяйте только поступки, только конкретные действия. </a:t>
            </a: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Не «ты плохой», а «ты сделал плохо», не «ты жестокий», а «ты жестоко поступил».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«авансирование личности» – высказывание положительного мнения о личности, хотя он этого в настоящее время в полной мере еще не заслуживает. </a:t>
            </a: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Аванс побуждает к лучшему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; </a:t>
            </a:r>
          </a:p>
          <a:p>
            <a:pPr algn="just">
              <a:buClr>
                <a:schemeClr val="tx1"/>
              </a:buClr>
              <a:buFont typeface="Wingdings 2" pitchFamily="18" charset="2"/>
              <a:buChar char="P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Прощение. Умение прощать — необходимейшее качество для родителей. Самое главное - трезво оценивать </a:t>
            </a:r>
            <a:r>
              <a:rPr lang="ru-RU" altLang="ru-RU" sz="2000" smtClean="0">
                <a:latin typeface="Bookman Old Style" pitchFamily="18" charset="0"/>
              </a:rPr>
              <a:t>факты</a:t>
            </a:r>
            <a:r>
              <a:rPr lang="ru-RU" altLang="ru-RU" sz="200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21507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ru-RU" sz="3200" b="1" smtClean="0">
                <a:solidFill>
                  <a:srgbClr val="0070C0"/>
                </a:solidFill>
                <a:latin typeface="Bookman Old Style" pitchFamily="18" charset="0"/>
              </a:rPr>
              <a:t>Созидательные приемы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b="1" smtClean="0">
                <a:solidFill>
                  <a:srgbClr val="0070C0"/>
                </a:solidFill>
              </a:rPr>
              <a:t>Правила для</a:t>
            </a:r>
            <a:r>
              <a:rPr lang="en-US" altLang="ru-RU" sz="3200" b="1" smtClean="0">
                <a:solidFill>
                  <a:srgbClr val="0070C0"/>
                </a:solidFill>
              </a:rPr>
              <a:t> </a:t>
            </a:r>
            <a:r>
              <a:rPr lang="ru-RU" altLang="ru-RU" sz="3200" b="1" smtClean="0">
                <a:solidFill>
                  <a:srgbClr val="0070C0"/>
                </a:solidFill>
              </a:rPr>
              <a:t> родителей подростков: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27213"/>
            <a:ext cx="7927975" cy="41148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Помочь ребенку найти компромисс души и тела.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Все замечания делать в доброжелательном , спокойном тоне, без ярлыков.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Помните, пока развивается тело ребенка, болит и ждет помощи его душа.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Не перегружайте ребенка опекой и контролем.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Демонстрируйте взаимное уважение.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Поддерживайте подростка. В отличие от награды поддержка нужна даже тогда, когда он не достигает успеха.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Имейте мужество. Изменение в ребенке требуют практики и терпения.</a:t>
            </a:r>
          </a:p>
          <a:p>
            <a:pPr algn="just">
              <a:lnSpc>
                <a:spcPct val="90000"/>
              </a:lnSpc>
            </a:pPr>
            <a:endParaRPr lang="ru-RU" altLang="ru-RU" sz="21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1258888" y="1700213"/>
            <a:ext cx="7885112" cy="453548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ru-RU" altLang="ru-RU" b="1" smtClean="0">
              <a:latin typeface="Arial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 altLang="ru-RU" b="1" smtClean="0">
              <a:latin typeface="Arial" charset="0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3600" b="1" smtClean="0">
                <a:latin typeface="Monotype Corsiva" pitchFamily="66" charset="0"/>
              </a:rPr>
              <a:t>Структура личности подростка…</a:t>
            </a:r>
          </a:p>
          <a:p>
            <a:pPr marL="0" indent="0" algn="ctr">
              <a:buFont typeface="Wingdings" pitchFamily="2" charset="2"/>
              <a:buNone/>
            </a:pPr>
            <a:r>
              <a:rPr lang="ru-RU" altLang="ru-RU" sz="3600" b="1" smtClean="0">
                <a:latin typeface="Monotype Corsiva" pitchFamily="66" charset="0"/>
              </a:rPr>
              <a:t>В ней нет ничего устойчивого, окончательного и неподвижного. Все в ней- переход, все течет.</a:t>
            </a:r>
          </a:p>
          <a:p>
            <a:pPr marL="0" indent="0" algn="r">
              <a:buFont typeface="Wingdings" pitchFamily="2" charset="2"/>
              <a:buNone/>
            </a:pPr>
            <a:r>
              <a:rPr lang="ru-RU" altLang="ru-RU" b="1" smtClean="0">
                <a:latin typeface="Arial" charset="0"/>
              </a:rPr>
              <a:t>                                                 (Л.С.Выготский)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1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10187"/>
          </a:xfrm>
        </p:spPr>
        <p:txBody>
          <a:bodyPr/>
          <a:lstStyle/>
          <a:p>
            <a:pPr algn="ctr">
              <a:buFont typeface="Wingdings 2" panose="05020102010507070707" pitchFamily="18" charset="2"/>
              <a:buNone/>
              <a:defRPr/>
            </a:pPr>
            <a:r>
              <a:rPr lang="ru-RU" altLang="ru-RU" sz="3600" b="1" i="1" dirty="0" smtClean="0">
                <a:solidFill>
                  <a:srgbClr val="003399"/>
                </a:solidFill>
                <a:latin typeface="Book Antiqua" panose="02040602050305030304" pitchFamily="18" charset="0"/>
              </a:rPr>
              <a:t>ВАЖНО!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endParaRPr lang="ru-RU" altLang="ru-RU" sz="2400" b="1" i="1" dirty="0" smtClean="0">
              <a:latin typeface="Book Antiqua" panose="02040602050305030304" pitchFamily="18" charset="0"/>
            </a:endParaRPr>
          </a:p>
          <a:p>
            <a:pPr indent="20638" algn="ctr">
              <a:buFont typeface="Wingdings 2" panose="05020102010507070707" pitchFamily="18" charset="2"/>
              <a:buNone/>
              <a:defRPr/>
            </a:pPr>
            <a:r>
              <a:rPr lang="ru-RU" altLang="ru-RU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</a:t>
            </a:r>
            <a:r>
              <a:rPr lang="en-US" altLang="ru-RU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воспитании положительные переживания должны преобладать над отрицательными, поэтому все же хвалить и поощрять ребенка надо чаще, чем ругать.</a:t>
            </a:r>
          </a:p>
          <a:p>
            <a:pPr indent="20638">
              <a:defRPr/>
            </a:pPr>
            <a:endParaRPr lang="ru-RU" altLang="ru-RU" dirty="0" smtClean="0"/>
          </a:p>
        </p:txBody>
      </p:sp>
      <p:pic>
        <p:nvPicPr>
          <p:cNvPr id="23555" name="Picture 6" descr="C:\Users\Anton\AppData\Local\Microsoft\Windows\Temporary Internet Files\Content.IE5\3MB08MY2\MC900437318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7563" y="4149725"/>
            <a:ext cx="4968875" cy="248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620713"/>
            <a:ext cx="5695950" cy="53213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altLang="ru-RU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«Подростковый возраст </a:t>
            </a:r>
            <a:r>
              <a:rPr lang="ru-RU" altLang="ru-RU" sz="2500" smtClean="0">
                <a:latin typeface="Times New Roman" pitchFamily="18" charset="0"/>
                <a:cs typeface="Times New Roman" pitchFamily="18" charset="0"/>
              </a:rPr>
              <a:t>—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altLang="ru-RU" sz="25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altLang="ru-RU" sz="2500" smtClean="0">
                <a:latin typeface="Times New Roman" pitchFamily="18" charset="0"/>
                <a:cs typeface="Times New Roman" pitchFamily="18" charset="0"/>
              </a:rPr>
              <a:t> стадия онтогенетического развития между детством и взрослостью (от 11–12 до 16–17 лет), которая характеризуется качественными изменениями, связанными с половым созреванием и вхождением во взрослую жизнь». </a:t>
            </a:r>
          </a:p>
        </p:txBody>
      </p:sp>
      <p:pic>
        <p:nvPicPr>
          <p:cNvPr id="6147" name="Picture 4" descr="pod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" y="1700213"/>
            <a:ext cx="2843213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b="1" i="1" smtClean="0">
                <a:solidFill>
                  <a:srgbClr val="0070C0"/>
                </a:solidFill>
              </a:rPr>
              <a:t>Кризис подросткового возраста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27213"/>
            <a:ext cx="8072437" cy="41148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Кризис 13- 15 лет очень часто сравнивают с кризисом 3-х лет, только направлен он не на освоение пространства и предметные действия, а </a:t>
            </a:r>
            <a:r>
              <a:rPr lang="ru-RU" altLang="ru-RU" sz="2800" b="1" i="1" smtClean="0">
                <a:latin typeface="Times New Roman" pitchFamily="18" charset="0"/>
                <a:cs typeface="Times New Roman" pitchFamily="18" charset="0"/>
              </a:rPr>
              <a:t>на освоение социального пространства, пространства человеческих взаимоотношений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b="1" i="1" smtClean="0">
                <a:solidFill>
                  <a:srgbClr val="0070C0"/>
                </a:solidFill>
              </a:rPr>
              <a:t>Подростковый комплекс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569325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12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altLang="ru-RU" sz="1200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ru-RU" sz="3200" b="1" dirty="0" smtClean="0">
                <a:solidFill>
                  <a:srgbClr val="FF0000"/>
                </a:solidFill>
              </a:rPr>
              <a:t>Проявления подросткового комплекса: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чувствительность к оценке посторонних своей внешности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крайняя самонадеянность и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безаппеляционные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суждения в отношении окружающих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внимательность порой уживается с поразительной черствостью, болезненная застенчивость с развязностью,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неустойчивость и резкие колебания настроения.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пик эмоциональной неустойчивости – мальчики 11 – 13 лет, девочки 13 - 15 лет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altLang="ru-RU" sz="2800" dirty="0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altLang="ru-RU" sz="2400" dirty="0" smtClean="0">
              <a:latin typeface="Arial" panose="020B0604020202020204" pitchFamily="34" charset="0"/>
            </a:endParaRPr>
          </a:p>
        </p:txBody>
      </p:sp>
      <p:pic>
        <p:nvPicPr>
          <p:cNvPr id="8196" name="Picture 4" descr="baby2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3" y="0"/>
            <a:ext cx="2016125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092825"/>
            <a:ext cx="649287" cy="76517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313613" cy="1143000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>
                <a:solidFill>
                  <a:srgbClr val="0070C0"/>
                </a:solidFill>
              </a:rPr>
              <a:t>Для подростков характерна полярность психики: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7838" y="1557338"/>
            <a:ext cx="82169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1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Целеустремленность, настойчивость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 быстро сменяется  </a:t>
            </a:r>
            <a:r>
              <a:rPr lang="ru-RU" alt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импульсивностью;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Развязность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в поведении порой сочетается с </a:t>
            </a:r>
            <a:r>
              <a:rPr lang="ru-RU" altLang="ru-RU" sz="28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застенчивостью;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Романтические настроения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нередко граничат с </a:t>
            </a:r>
            <a:r>
              <a:rPr lang="ru-RU" alt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цинизмом, расчетливостью;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Нежность, ласковость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бывают на фоне </a:t>
            </a:r>
            <a:r>
              <a:rPr lang="ru-RU" alt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недетской жестокости;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alt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Неустойчивость интересов.</a:t>
            </a:r>
          </a:p>
          <a:p>
            <a:pPr eaLnBrk="1" hangingPunct="1">
              <a:lnSpc>
                <a:spcPct val="80000"/>
              </a:lnSpc>
            </a:pPr>
            <a:endParaRPr lang="ru-RU" altLang="ru-RU" sz="32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b="1" smtClean="0">
                <a:solidFill>
                  <a:srgbClr val="0070C0"/>
                </a:solidFill>
              </a:rPr>
              <a:t>Парадоксы подростковой психики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27213"/>
            <a:ext cx="8072437" cy="4697412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Подросток хочет вырваться из-под опеки взрослых, получить свободу, при этом не зная, что с ней делать.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Интересно все сразу и ничего.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Хочется всего, сразу и если позже- «то вообще тогда зачем».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При всей своей самоуверенности подросток очень неуверен в себе.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333375"/>
            <a:ext cx="5507038" cy="1143000"/>
          </a:xfrm>
        </p:spPr>
        <p:txBody>
          <a:bodyPr/>
          <a:lstStyle/>
          <a:p>
            <a:pPr algn="ctr" eaLnBrk="1" hangingPunct="1"/>
            <a:r>
              <a:rPr lang="ru-RU" altLang="ru-RU" sz="3200" b="1" i="1" smtClean="0"/>
              <a:t>Смена настроения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993062" cy="475138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Потребность в общении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сменяется </a:t>
            </a: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желанием уединиться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Нежность, ласковость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бывают на фоне </a:t>
            </a: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недетской жестокости,</a:t>
            </a: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Веселье, радость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 может  быстро смениться </a:t>
            </a: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апатией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Повышенная самоуверенность, безаппеляционность в суждениях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быстро сменяется </a:t>
            </a:r>
            <a:r>
              <a:rPr lang="ru-RU" altLang="ru-RU" sz="24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ранимостью и неуверенностью в себе;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Романтические настроения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нередко граничат с </a:t>
            </a: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цинизмом, расчетливостью;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Неустойчивость интересов.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1700" smtClean="0"/>
          </a:p>
        </p:txBody>
      </p:sp>
      <p:pic>
        <p:nvPicPr>
          <p:cNvPr id="11268" name="Picture 4" descr="BOY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68275"/>
            <a:ext cx="1068387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BOY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6913" y="5343525"/>
            <a:ext cx="12461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237288"/>
            <a:ext cx="647700" cy="6207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/>
          </a:p>
        </p:txBody>
      </p:sp>
      <p:pic>
        <p:nvPicPr>
          <p:cNvPr id="11271" name="Picture 7" descr="BOY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8750" y="1588"/>
            <a:ext cx="10414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"/>
          <p:cNvSpPr>
            <a:spLocks noChangeArrowheads="1"/>
          </p:cNvSpPr>
          <p:nvPr/>
        </p:nvSpPr>
        <p:spPr bwMode="auto">
          <a:xfrm>
            <a:off x="1692275" y="188913"/>
            <a:ext cx="7200900" cy="14398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A603AB"/>
              </a:gs>
              <a:gs pos="50000">
                <a:srgbClr val="0066FF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altLang="ru-RU" sz="3200" b="1">
                <a:solidFill>
                  <a:schemeClr val="bg1"/>
                </a:solidFill>
              </a:rPr>
              <a:t>Каковы ощущения </a:t>
            </a:r>
          </a:p>
          <a:p>
            <a:pPr algn="ctr" eaLnBrk="1" hangingPunct="1"/>
            <a:r>
              <a:rPr lang="ru-RU" altLang="ru-RU" sz="3200" b="1">
                <a:solidFill>
                  <a:schemeClr val="bg1"/>
                </a:solidFill>
              </a:rPr>
              <a:t>подростка?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051050" y="4581525"/>
            <a:ext cx="4824413" cy="1800225"/>
          </a:xfrm>
          <a:prstGeom prst="roundRect">
            <a:avLst>
              <a:gd name="adj" fmla="val 16667"/>
            </a:avLst>
          </a:prstGeom>
          <a:solidFill>
            <a:srgbClr val="D6009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altLang="ru-RU" sz="2400" b="1">
                <a:hlinkClick r:id="rId2" action="ppaction://hlinksldjump"/>
              </a:rPr>
              <a:t>Внутренний </a:t>
            </a:r>
          </a:p>
          <a:p>
            <a:pPr algn="ctr" eaLnBrk="1" hangingPunct="1"/>
            <a:r>
              <a:rPr lang="ru-RU" altLang="ru-RU" sz="2400" b="1">
                <a:hlinkClick r:id="rId2" action="ppaction://hlinksldjump"/>
              </a:rPr>
              <a:t>Конфликт</a:t>
            </a:r>
            <a:endParaRPr lang="ru-RU" altLang="ru-RU" sz="2400" b="1"/>
          </a:p>
          <a:p>
            <a:pPr algn="ctr" eaLnBrk="1" hangingPunct="1"/>
            <a:r>
              <a:rPr lang="ru-RU" altLang="ru-RU" sz="2400" b="1">
                <a:solidFill>
                  <a:schemeClr val="bg1"/>
                </a:solidFill>
              </a:rPr>
              <a:t>Я – уникальная личность</a:t>
            </a:r>
          </a:p>
          <a:p>
            <a:pPr algn="ctr" eaLnBrk="1" hangingPunct="1"/>
            <a:r>
              <a:rPr lang="ru-RU" altLang="ru-RU" sz="2400" b="1">
                <a:solidFill>
                  <a:schemeClr val="bg1"/>
                </a:solidFill>
              </a:rPr>
              <a:t>Я – такой же как и все</a:t>
            </a:r>
          </a:p>
          <a:p>
            <a:pPr algn="ctr" eaLnBrk="1" hangingPunct="1"/>
            <a:endParaRPr lang="ru-RU" altLang="ru-RU" sz="2400" b="1"/>
          </a:p>
        </p:txBody>
      </p:sp>
      <p:pic>
        <p:nvPicPr>
          <p:cNvPr id="12292" name="Picture 10" descr="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260350"/>
            <a:ext cx="1338262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79388" y="2205038"/>
            <a:ext cx="2952750" cy="3570287"/>
            <a:chOff x="204" y="1389"/>
            <a:chExt cx="1860" cy="2249"/>
          </a:xfrm>
        </p:grpSpPr>
        <p:sp>
          <p:nvSpPr>
            <p:cNvPr id="12303" name="AutoShape 5"/>
            <p:cNvSpPr>
              <a:spLocks noChangeArrowheads="1"/>
            </p:cNvSpPr>
            <p:nvPr/>
          </p:nvSpPr>
          <p:spPr bwMode="auto">
            <a:xfrm>
              <a:off x="204" y="1752"/>
              <a:ext cx="1860" cy="952"/>
            </a:xfrm>
            <a:prstGeom prst="roundRect">
              <a:avLst>
                <a:gd name="adj" fmla="val 16667"/>
              </a:avLst>
            </a:prstGeom>
            <a:solidFill>
              <a:srgbClr val="D6009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  <a:hlinkClick r:id="rId4" action="ppaction://hlinksldjump"/>
                </a:rPr>
                <a:t>Чувство </a:t>
              </a:r>
            </a:p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  <a:hlinkClick r:id="rId4" action="ppaction://hlinksldjump"/>
                </a:rPr>
                <a:t>взрослости</a:t>
              </a:r>
              <a:endParaRPr lang="ru-RU" altLang="ru-RU" sz="2800" b="1">
                <a:solidFill>
                  <a:schemeClr val="bg1"/>
                </a:solidFill>
              </a:endParaRPr>
            </a:p>
            <a:p>
              <a:pPr algn="ctr" eaLnBrk="1" hangingPunct="1"/>
              <a:endParaRPr lang="ru-RU" altLang="ru-RU" sz="2800" b="1"/>
            </a:p>
          </p:txBody>
        </p:sp>
        <p:pic>
          <p:nvPicPr>
            <p:cNvPr id="12304" name="Picture 9" descr="5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0" y="2840"/>
              <a:ext cx="798" cy="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5" name="Line 11"/>
            <p:cNvSpPr>
              <a:spLocks noChangeShapeType="1"/>
            </p:cNvSpPr>
            <p:nvPr/>
          </p:nvSpPr>
          <p:spPr bwMode="auto">
            <a:xfrm flipH="1">
              <a:off x="1247" y="1389"/>
              <a:ext cx="136" cy="2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003925" y="1903413"/>
            <a:ext cx="3076575" cy="2981325"/>
            <a:chOff x="3696" y="1389"/>
            <a:chExt cx="1938" cy="1878"/>
          </a:xfrm>
        </p:grpSpPr>
        <p:sp>
          <p:nvSpPr>
            <p:cNvPr id="12300" name="AutoShape 7"/>
            <p:cNvSpPr>
              <a:spLocks noChangeArrowheads="1"/>
            </p:cNvSpPr>
            <p:nvPr/>
          </p:nvSpPr>
          <p:spPr bwMode="auto">
            <a:xfrm>
              <a:off x="3696" y="1706"/>
              <a:ext cx="1860" cy="952"/>
            </a:xfrm>
            <a:prstGeom prst="roundRect">
              <a:avLst>
                <a:gd name="adj" fmla="val 16667"/>
              </a:avLst>
            </a:prstGeom>
            <a:solidFill>
              <a:srgbClr val="D6009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  <a:hlinkClick r:id="rId4" action="ppaction://hlinksldjump"/>
                </a:rPr>
                <a:t>Половое </a:t>
              </a:r>
            </a:p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  <a:hlinkClick r:id="rId4" action="ppaction://hlinksldjump"/>
                </a:rPr>
                <a:t>созревание</a:t>
              </a:r>
              <a:endParaRPr lang="ru-RU" altLang="ru-RU" sz="2800" b="1">
                <a:solidFill>
                  <a:schemeClr val="bg1"/>
                </a:solidFill>
              </a:endParaRPr>
            </a:p>
          </p:txBody>
        </p:sp>
        <p:pic>
          <p:nvPicPr>
            <p:cNvPr id="12301" name="Picture 8" descr="BABY15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40" y="2523"/>
              <a:ext cx="894" cy="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2" name="Line 12"/>
            <p:cNvSpPr>
              <a:spLocks noChangeShapeType="1"/>
            </p:cNvSpPr>
            <p:nvPr/>
          </p:nvSpPr>
          <p:spPr bwMode="auto">
            <a:xfrm>
              <a:off x="4195" y="1389"/>
              <a:ext cx="227" cy="22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276600" y="1700213"/>
            <a:ext cx="2590800" cy="2736850"/>
            <a:chOff x="2064" y="1071"/>
            <a:chExt cx="1632" cy="1724"/>
          </a:xfrm>
        </p:grpSpPr>
        <p:sp>
          <p:nvSpPr>
            <p:cNvPr id="12297" name="AutoShape 21"/>
            <p:cNvSpPr>
              <a:spLocks noChangeArrowheads="1"/>
            </p:cNvSpPr>
            <p:nvPr/>
          </p:nvSpPr>
          <p:spPr bwMode="auto">
            <a:xfrm>
              <a:off x="2064" y="1480"/>
              <a:ext cx="1632" cy="131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66FF33"/>
                </a:gs>
                <a:gs pos="100000">
                  <a:srgbClr val="003399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  <a:hlinkClick r:id="rId7" action="ppaction://hlinksldjump"/>
                </a:rPr>
                <a:t>Быстрая</a:t>
              </a:r>
              <a:r>
                <a:rPr lang="ru-RU" altLang="ru-RU" sz="2800" b="1">
                  <a:solidFill>
                    <a:schemeClr val="bg1"/>
                  </a:solidFill>
                </a:rPr>
                <a:t> </a:t>
              </a:r>
            </a:p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</a:rPr>
                <a:t>смена </a:t>
              </a:r>
            </a:p>
            <a:p>
              <a:pPr algn="ctr" eaLnBrk="1" hangingPunct="1"/>
              <a:r>
                <a:rPr lang="ru-RU" altLang="ru-RU" sz="2800" b="1">
                  <a:solidFill>
                    <a:schemeClr val="bg1"/>
                  </a:solidFill>
                  <a:hlinkClick r:id="rId7" action="ppaction://hlinksldjump"/>
                </a:rPr>
                <a:t>настроения</a:t>
              </a:r>
              <a:endParaRPr lang="ru-RU" altLang="ru-RU" sz="2800" b="1">
                <a:solidFill>
                  <a:schemeClr val="bg1"/>
                </a:solidFill>
              </a:endParaRPr>
            </a:p>
          </p:txBody>
        </p:sp>
        <p:sp>
          <p:nvSpPr>
            <p:cNvPr id="12298" name="Line 22"/>
            <p:cNvSpPr>
              <a:spLocks noChangeShapeType="1"/>
            </p:cNvSpPr>
            <p:nvPr/>
          </p:nvSpPr>
          <p:spPr bwMode="auto">
            <a:xfrm>
              <a:off x="2925" y="1071"/>
              <a:ext cx="0" cy="36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Oval 24"/>
            <p:cNvSpPr>
              <a:spLocks noChangeArrowheads="1"/>
            </p:cNvSpPr>
            <p:nvPr/>
          </p:nvSpPr>
          <p:spPr bwMode="auto">
            <a:xfrm>
              <a:off x="3424" y="1207"/>
              <a:ext cx="182" cy="18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/>
            </a:p>
          </p:txBody>
        </p:sp>
      </p:grpSp>
      <p:sp>
        <p:nvSpPr>
          <p:cNvPr id="12296" name="Нижний колонтитул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ru-RU" altLang="ru-RU" smtClean="0">
                <a:latin typeface="Arial" charset="0"/>
              </a:rPr>
              <a:t>2010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</p:bld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300</TotalTime>
  <Words>807</Words>
  <Application>Microsoft Office PowerPoint</Application>
  <PresentationFormat>Экран (4:3)</PresentationFormat>
  <Paragraphs>110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Verdana</vt:lpstr>
      <vt:lpstr>Arial</vt:lpstr>
      <vt:lpstr>Wingdings</vt:lpstr>
      <vt:lpstr>Calibri</vt:lpstr>
      <vt:lpstr>Monotype Corsiva</vt:lpstr>
      <vt:lpstr>Times New Roman</vt:lpstr>
      <vt:lpstr>Wingdings 2</vt:lpstr>
      <vt:lpstr>Bookman Old Style</vt:lpstr>
      <vt:lpstr>Book Antiqua</vt:lpstr>
      <vt:lpstr>Затмение</vt:lpstr>
      <vt:lpstr>Психологические особенности 13-14 лет</vt:lpstr>
      <vt:lpstr>Слайд 2</vt:lpstr>
      <vt:lpstr>Слайд 3</vt:lpstr>
      <vt:lpstr>Кризис подросткового возраста</vt:lpstr>
      <vt:lpstr>Подростковый комплекс</vt:lpstr>
      <vt:lpstr>Для подростков характерна полярность психики:</vt:lpstr>
      <vt:lpstr>Парадоксы подростковой психики</vt:lpstr>
      <vt:lpstr>Смена настроения</vt:lpstr>
      <vt:lpstr>Слайд 9</vt:lpstr>
      <vt:lpstr>Чувство взрослости</vt:lpstr>
      <vt:lpstr>Слайд 11</vt:lpstr>
      <vt:lpstr>Внутренний конфликт</vt:lpstr>
      <vt:lpstr>Борьба подростка: </vt:lpstr>
      <vt:lpstr>Главным для подростка со стороны семьи является:</vt:lpstr>
      <vt:lpstr>Ведущий вид деятельности – интимно-личностное общение.</vt:lpstr>
      <vt:lpstr>Слайд 16</vt:lpstr>
      <vt:lpstr>Созидательные приемы</vt:lpstr>
      <vt:lpstr>Созидательные приемы</vt:lpstr>
      <vt:lpstr>Правила для  родителей подростков: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Подростковый возраст. Психологические особенности</dc:title>
  <dc:creator>Admin</dc:creator>
  <cp:lastModifiedBy>Microsoft Office</cp:lastModifiedBy>
  <cp:revision>21</cp:revision>
  <dcterms:created xsi:type="dcterms:W3CDTF">2008-10-16T19:21:14Z</dcterms:created>
  <dcterms:modified xsi:type="dcterms:W3CDTF">2023-12-15T08:07:07Z</dcterms:modified>
</cp:coreProperties>
</file>