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2" r:id="rId2"/>
    <p:sldId id="295" r:id="rId3"/>
    <p:sldId id="293" r:id="rId4"/>
    <p:sldId id="292" r:id="rId5"/>
    <p:sldId id="294" r:id="rId6"/>
    <p:sldId id="298" r:id="rId7"/>
    <p:sldId id="296" r:id="rId8"/>
    <p:sldId id="317" r:id="rId9"/>
    <p:sldId id="297" r:id="rId10"/>
    <p:sldId id="300" r:id="rId11"/>
    <p:sldId id="303" r:id="rId12"/>
    <p:sldId id="304" r:id="rId13"/>
    <p:sldId id="314" r:id="rId14"/>
    <p:sldId id="309" r:id="rId15"/>
    <p:sldId id="307" r:id="rId16"/>
    <p:sldId id="306" r:id="rId17"/>
    <p:sldId id="308" r:id="rId18"/>
    <p:sldId id="310" r:id="rId19"/>
    <p:sldId id="312" r:id="rId20"/>
    <p:sldId id="311" r:id="rId21"/>
    <p:sldId id="313" r:id="rId22"/>
    <p:sldId id="316" r:id="rId23"/>
    <p:sldId id="318" r:id="rId24"/>
    <p:sldId id="305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3300"/>
    <a:srgbClr val="008000"/>
    <a:srgbClr val="006600"/>
    <a:srgbClr val="0000CC"/>
    <a:srgbClr val="73AC00"/>
    <a:srgbClr val="8AAC46"/>
    <a:srgbClr val="A7D9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75" autoAdjust="0"/>
  </p:normalViewPr>
  <p:slideViewPr>
    <p:cSldViewPr>
      <p:cViewPr varScale="1">
        <p:scale>
          <a:sx n="82" d="100"/>
          <a:sy n="82" d="100"/>
        </p:scale>
        <p:origin x="164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14%20&#1076;&#1077;&#1082;&#1072;&#1073;&#1088;&#1103;\&#1085;&#1072;&#1096;&#1077;\&#1072;&#1085;&#1072;&#1083;&#1080;&#1079;%20&#1082;%20&#1089;&#1077;&#1084;&#1080;&#1085;&#1072;&#1088;&#109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всего 9-классников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83</c:v>
                </c:pt>
                <c:pt idx="1">
                  <c:v>68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F2-476B-843E-67910438DBFB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химико-биологический профиль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6</c:v>
                </c:pt>
                <c:pt idx="1">
                  <c:v>1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F2-476B-843E-67910438DBFB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технологический профиль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10</c:v>
                </c:pt>
                <c:pt idx="1">
                  <c:v>14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F2-476B-843E-67910438DBFB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социальноэкономический профиль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Лист1!$B$5:$D$5</c:f>
              <c:numCache>
                <c:formatCode>General</c:formatCode>
                <c:ptCount val="3"/>
                <c:pt idx="0">
                  <c:v>24</c:v>
                </c:pt>
                <c:pt idx="1">
                  <c:v>14</c:v>
                </c:pt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F2-476B-843E-67910438DBFB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МАОУ гимназия №2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Лист1!$B$6:$D$6</c:f>
              <c:numCache>
                <c:formatCode>General</c:formatCode>
                <c:ptCount val="3"/>
                <c:pt idx="0">
                  <c:v>40</c:v>
                </c:pt>
                <c:pt idx="1">
                  <c:v>28</c:v>
                </c:pt>
                <c:pt idx="2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F2-476B-843E-67910438DBFB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другие ОО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Лист1!$B$7:$D$7</c:f>
              <c:numCache>
                <c:formatCode>General</c:formatCode>
                <c:ptCount val="3"/>
                <c:pt idx="0">
                  <c:v>7</c:v>
                </c:pt>
                <c:pt idx="1">
                  <c:v>2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1F2-476B-843E-67910438DBFB}"/>
            </c:ext>
          </c:extLst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СПО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Лист1!$B$8:$D$8</c:f>
              <c:numCache>
                <c:formatCode>General</c:formatCode>
                <c:ptCount val="3"/>
                <c:pt idx="0">
                  <c:v>31</c:v>
                </c:pt>
                <c:pt idx="1">
                  <c:v>38</c:v>
                </c:pt>
                <c:pt idx="2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1F2-476B-843E-67910438D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775168"/>
        <c:axId val="156776704"/>
      </c:barChart>
      <c:catAx>
        <c:axId val="156775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6776704"/>
        <c:crosses val="autoZero"/>
        <c:auto val="1"/>
        <c:lblAlgn val="ctr"/>
        <c:lblOffset val="100"/>
        <c:noMultiLvlLbl val="0"/>
      </c:catAx>
      <c:valAx>
        <c:axId val="15677670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677516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 algn="just" rtl="0" fontAlgn="base">
        <a:spcBef>
          <a:spcPct val="0"/>
        </a:spcBef>
        <a:spcAft>
          <a:spcPct val="0"/>
        </a:spcAft>
        <a:defRPr lang="ru-RU" b="1" kern="1200" dirty="0">
          <a:solidFill>
            <a:srgbClr val="333399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325A44C-0194-49D5-B4E7-9EB389C3AE1B}" type="datetimeFigureOut">
              <a:rPr lang="ru-RU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ED531B5-4DDF-4CDA-98C7-8DD32E9444A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45D96-2139-4484-AAFB-DBCC84F3E7B8}" type="datetimeFigureOut">
              <a:rPr lang="ru-RU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2C5D7601-FC64-4B3F-8060-D616CFD6D0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8910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1354C-89EA-4570-959A-5D7A56803789}" type="datetimeFigureOut">
              <a:rPr lang="ru-RU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D5EC7-E76E-497E-A71D-8AD1C1D5F8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0283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7CE42-3B8D-429A-9310-D6C71F49AB1D}" type="datetimeFigureOut">
              <a:rPr lang="ru-RU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3EC1C-626A-46C6-8003-E06CBEEDFC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320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F821B-8B48-4F76-A433-B7E45E14D965}" type="datetimeFigureOut">
              <a:rPr lang="ru-RU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44531-58C7-45B0-B260-DAB658BB6A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1543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8A9C8-E3DF-4819-9847-84EA0247E85C}" type="datetimeFigureOut">
              <a:rPr lang="ru-RU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51ED42C-4772-48EA-A2E5-986CED43C9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7480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26318-F85C-4297-8451-D74AD120E84D}" type="datetimeFigureOut">
              <a:rPr lang="ru-RU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CD502-27F7-4258-B2F3-E152772969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532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3BA33-0950-4C5C-98E3-D11811DBD299}" type="datetimeFigureOut">
              <a:rPr lang="ru-RU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9B04E-99C7-4EB3-9DA2-F43163CE6B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1966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2B6DF-09D0-49EA-B7ED-06172C1F999D}" type="datetimeFigureOut">
              <a:rPr lang="ru-RU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3DC7C-ADD9-41B2-AA0E-645B983CFD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281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A927B-82C2-4E71-9D25-FF0D3E5EE2D5}" type="datetimeFigureOut">
              <a:rPr lang="ru-RU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0881A-501C-44ED-8084-142C24763F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6192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71674-B7D8-4F1E-847A-16EF07BF2551}" type="datetimeFigureOut">
              <a:rPr lang="ru-RU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402CB-160E-4514-A5B9-63E5B9001F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461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A0833-5FAE-4C60-A651-28FA2CFD6FCB}" type="datetimeFigureOut">
              <a:rPr lang="ru-RU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A4C24711-A5DF-4EF8-A8AC-7C2C5C76CE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6256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2C9772E2-7BBE-4C5C-BC88-6918F28ADE9D}" type="datetimeFigureOut">
              <a:rPr lang="ru-RU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F555D38B-AE1D-4446-B710-8FB566E5621B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15" r:id="rId2"/>
    <p:sldLayoutId id="2147483824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5" r:id="rId9"/>
    <p:sldLayoutId id="2147483821" r:id="rId10"/>
    <p:sldLayoutId id="21474838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10" Type="http://schemas.openxmlformats.org/officeDocument/2006/relationships/image" Target="../media/image72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10" Type="http://schemas.openxmlformats.org/officeDocument/2006/relationships/image" Target="../media/image94.jpeg"/><Relationship Id="rId4" Type="http://schemas.openxmlformats.org/officeDocument/2006/relationships/image" Target="../media/image88.jpeg"/><Relationship Id="rId9" Type="http://schemas.openxmlformats.org/officeDocument/2006/relationships/image" Target="../media/image9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Relationship Id="rId9" Type="http://schemas.openxmlformats.org/officeDocument/2006/relationships/image" Target="../media/image10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фото школы"/>
          <p:cNvPicPr>
            <a:picLocks noGrp="1" noChangeArrowheads="1"/>
          </p:cNvPicPr>
          <p:nvPr>
            <p:ph idx="1"/>
          </p:nvPr>
        </p:nvPicPr>
        <p:blipFill>
          <a:blip r:embed="rId2">
            <a:lum contrast="10000"/>
          </a:blip>
          <a:srcRect l="18609" r="3169" b="38320"/>
          <a:stretch>
            <a:fillRect/>
          </a:stretch>
        </p:blipFill>
        <p:spPr>
          <a:xfrm>
            <a:off x="1785918" y="2000240"/>
            <a:ext cx="5500726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00034" y="785794"/>
            <a:ext cx="825219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Муниципальное автономное общеобразовательное учреждение гимназия №2 города Асино</a:t>
            </a:r>
          </a:p>
        </p:txBody>
      </p:sp>
      <p:grpSp>
        <p:nvGrpSpPr>
          <p:cNvPr id="5124" name="Группа 8"/>
          <p:cNvGrpSpPr>
            <a:grpSpLocks/>
          </p:cNvGrpSpPr>
          <p:nvPr/>
        </p:nvGrpSpPr>
        <p:grpSpPr bwMode="auto">
          <a:xfrm>
            <a:off x="2357438" y="3929063"/>
            <a:ext cx="1071562" cy="488950"/>
            <a:chOff x="2363998" y="3816298"/>
            <a:chExt cx="1071570" cy="489352"/>
          </a:xfrm>
        </p:grpSpPr>
        <p:sp>
          <p:nvSpPr>
            <p:cNvPr id="12" name="TextBox 11"/>
            <p:cNvSpPr txBox="1"/>
            <p:nvPr/>
          </p:nvSpPr>
          <p:spPr>
            <a:xfrm rot="15931252">
              <a:off x="2745273" y="3582455"/>
              <a:ext cx="315734" cy="783420"/>
            </a:xfrm>
            <a:custGeom>
              <a:avLst/>
              <a:gdLst>
                <a:gd name="connsiteX0" fmla="*/ 0 w 2643206"/>
                <a:gd name="connsiteY0" fmla="*/ 0 h 519351"/>
                <a:gd name="connsiteX1" fmla="*/ 1321603 w 2643206"/>
                <a:gd name="connsiteY1" fmla="*/ 0 h 519351"/>
                <a:gd name="connsiteX2" fmla="*/ 1747394 w 2643206"/>
                <a:gd name="connsiteY2" fmla="*/ 13846 h 519351"/>
                <a:gd name="connsiteX3" fmla="*/ 1747391 w 2643206"/>
                <a:gd name="connsiteY3" fmla="*/ 505506 h 519351"/>
                <a:gd name="connsiteX4" fmla="*/ 1321602 w 2643206"/>
                <a:gd name="connsiteY4" fmla="*/ 519352 h 519351"/>
                <a:gd name="connsiteX5" fmla="*/ 0 w 2643206"/>
                <a:gd name="connsiteY5" fmla="*/ 519351 h 519351"/>
                <a:gd name="connsiteX6" fmla="*/ 0 w 2643206"/>
                <a:gd name="connsiteY6" fmla="*/ 0 h 51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3206" h="519351">
                  <a:moveTo>
                    <a:pt x="0" y="0"/>
                  </a:moveTo>
                  <a:lnTo>
                    <a:pt x="1321603" y="0"/>
                  </a:lnTo>
                  <a:cubicBezTo>
                    <a:pt x="1466436" y="0"/>
                    <a:pt x="1610284" y="4678"/>
                    <a:pt x="1747394" y="13846"/>
                  </a:cubicBezTo>
                  <a:cubicBezTo>
                    <a:pt x="2941811" y="93715"/>
                    <a:pt x="2941809" y="425637"/>
                    <a:pt x="1747391" y="505506"/>
                  </a:cubicBezTo>
                  <a:cubicBezTo>
                    <a:pt x="1610281" y="514674"/>
                    <a:pt x="1466434" y="519352"/>
                    <a:pt x="1321602" y="519352"/>
                  </a:cubicBezTo>
                  <a:lnTo>
                    <a:pt x="0" y="519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anchor="b"/>
            <a:lstStyle/>
            <a:p>
              <a:pPr algn="ctr">
                <a:defRPr/>
              </a:pPr>
              <a:endParaRPr lang="ru-RU" sz="12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21418065">
              <a:off x="2363998" y="4028651"/>
              <a:ext cx="1071570" cy="276999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/>
              </a:prstTxWarp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ru-RU" sz="600" b="1" dirty="0">
                  <a:ln w="50800"/>
                  <a:solidFill>
                    <a:schemeClr val="bg1">
                      <a:shade val="50000"/>
                    </a:schemeClr>
                  </a:solidFill>
                  <a:latin typeface="Arial" charset="0"/>
                </a:rPr>
                <a:t>МАОУ</a:t>
              </a:r>
            </a:p>
            <a:p>
              <a:pPr algn="ctr">
                <a:defRPr/>
              </a:pPr>
              <a:r>
                <a:rPr lang="ru-RU" sz="600" b="1" dirty="0">
                  <a:ln w="50800"/>
                  <a:solidFill>
                    <a:schemeClr val="bg1">
                      <a:shade val="50000"/>
                    </a:schemeClr>
                  </a:solidFill>
                  <a:latin typeface="Arial" charset="0"/>
                </a:rPr>
                <a:t>ГИМНАЗИЯ №2</a:t>
              </a:r>
            </a:p>
          </p:txBody>
        </p:sp>
      </p:grpSp>
      <p:pic>
        <p:nvPicPr>
          <p:cNvPr id="15" name="Рисунок 14" descr="D:\эмблема гимназии\54mm.jpg"/>
          <p:cNvPicPr/>
          <p:nvPr/>
        </p:nvPicPr>
        <p:blipFill>
          <a:blip r:embed="rId3">
            <a:lum contrast="20000"/>
          </a:blip>
          <a:srcRect l="4118" t="5910" r="4469" b="5100"/>
          <a:stretch>
            <a:fillRect/>
          </a:stretch>
        </p:blipFill>
        <p:spPr bwMode="auto">
          <a:xfrm>
            <a:off x="6643702" y="1785926"/>
            <a:ext cx="1120907" cy="1052042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487" name="Picture 7" descr="Система волонтерских акций, направленная на развитие социальной активности  учащихся 2 класса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73AD3C"/>
              </a:clrFrom>
              <a:clrTo>
                <a:srgbClr val="73AD3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000240"/>
            <a:ext cx="3819551" cy="37746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857232"/>
            <a:ext cx="850112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Социально-экономический модуль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625" y="1428750"/>
            <a:ext cx="81438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Профильные предметы: математика, право, экономика, география.</a:t>
            </a:r>
          </a:p>
          <a:p>
            <a:pPr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Сотрудничество: Филиал Сбербанка (Асино).</a:t>
            </a:r>
          </a:p>
          <a:p>
            <a:pPr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Поступление в ВУЗ по направлению модуля: 94%.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/>
          </a:blip>
          <a:srcRect t="9553" r="14176" b="7658"/>
          <a:stretch>
            <a:fillRect/>
          </a:stretch>
        </p:blipFill>
        <p:spPr>
          <a:xfrm>
            <a:off x="785786" y="2500306"/>
            <a:ext cx="2670682" cy="1928826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43504" y="4714884"/>
            <a:ext cx="2857500" cy="19050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85918" y="4714884"/>
            <a:ext cx="2857500" cy="19050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29058" y="2500306"/>
            <a:ext cx="2857500" cy="19050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/>
          </a:blip>
          <a:srcRect b="36364"/>
          <a:stretch>
            <a:fillRect/>
          </a:stretch>
        </p:blipFill>
        <p:spPr>
          <a:xfrm>
            <a:off x="3857620" y="4429132"/>
            <a:ext cx="2441649" cy="1928826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857232"/>
            <a:ext cx="850112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Химико-биологический модуль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625" y="1428750"/>
            <a:ext cx="81438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Профильные предметы: математика, химия, биология. </a:t>
            </a:r>
          </a:p>
          <a:p>
            <a:pPr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Сотрудничество: </a:t>
            </a:r>
            <a:r>
              <a:rPr lang="ru-RU" b="1" dirty="0" err="1">
                <a:solidFill>
                  <a:srgbClr val="333399"/>
                </a:solidFill>
                <a:latin typeface="+mn-lt"/>
              </a:rPr>
              <a:t>Кванториум</a:t>
            </a:r>
            <a:r>
              <a:rPr lang="ru-RU" b="1" dirty="0">
                <a:solidFill>
                  <a:srgbClr val="333399"/>
                </a:solidFill>
                <a:latin typeface="+mn-lt"/>
              </a:rPr>
              <a:t> (Томск).</a:t>
            </a:r>
          </a:p>
          <a:p>
            <a:pPr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Поступление в ВУЗ по направлению модуля: 83%.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/>
          </a:blip>
          <a:srcRect b="37001"/>
          <a:stretch/>
        </p:blipFill>
        <p:spPr>
          <a:xfrm>
            <a:off x="2857488" y="2643182"/>
            <a:ext cx="2500330" cy="2015892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7158" y="2857496"/>
            <a:ext cx="2372274" cy="3163032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429388" y="2857496"/>
            <a:ext cx="2357455" cy="3143272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857232"/>
            <a:ext cx="850112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Физико-математический модуль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625" y="1428750"/>
            <a:ext cx="81438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Профильные предметы: математика, физика, информатика.</a:t>
            </a:r>
          </a:p>
          <a:p>
            <a:pPr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Сетевое взаимодействие: </a:t>
            </a:r>
            <a:r>
              <a:rPr lang="ru-RU" b="1" dirty="0" err="1">
                <a:solidFill>
                  <a:srgbClr val="333399"/>
                </a:solidFill>
                <a:latin typeface="+mn-lt"/>
              </a:rPr>
              <a:t>Кванториум</a:t>
            </a:r>
            <a:r>
              <a:rPr lang="ru-RU" b="1" dirty="0">
                <a:solidFill>
                  <a:srgbClr val="333399"/>
                </a:solidFill>
                <a:latin typeface="+mn-lt"/>
              </a:rPr>
              <a:t> (Томск), ТУСУР, </a:t>
            </a:r>
            <a:r>
              <a:rPr lang="en-US" b="1" dirty="0">
                <a:solidFill>
                  <a:srgbClr val="333399"/>
                </a:solidFill>
                <a:latin typeface="+mn-lt"/>
              </a:rPr>
              <a:t>IT-</a:t>
            </a:r>
            <a:r>
              <a:rPr lang="ru-RU" b="1" dirty="0">
                <a:solidFill>
                  <a:srgbClr val="333399"/>
                </a:solidFill>
                <a:latin typeface="+mn-lt"/>
              </a:rPr>
              <a:t>куб (Асино).</a:t>
            </a:r>
          </a:p>
          <a:p>
            <a:pPr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Поступление в ВУЗ по направлению модуля: 79%.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00562" y="3643314"/>
            <a:ext cx="3536182" cy="2357454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3" name="Рисунок 12" descr="D:\Уроки музыки в школе ФОРУМ\Классное руководство\ВЫПУСКНОЙ НАШ 2019\фото 11б\групповые\IMG_9560.jpg"/>
          <p:cNvPicPr/>
          <p:nvPr/>
        </p:nvPicPr>
        <p:blipFill>
          <a:blip r:embed="rId3" cstate="print">
            <a:lum contrast="10000"/>
            <a:extLst/>
          </a:blip>
          <a:srcRect/>
          <a:stretch>
            <a:fillRect/>
          </a:stretch>
        </p:blipFill>
        <p:spPr bwMode="auto">
          <a:xfrm>
            <a:off x="714348" y="2643182"/>
            <a:ext cx="3500462" cy="23574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143000"/>
          </a:xfr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Центр образования цифрового и гуманитарных профилей </a:t>
            </a:r>
            <a:br>
              <a:rPr lang="ru-RU" sz="2400" b="1" dirty="0" smtClean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</a:br>
            <a:r>
              <a:rPr lang="ru-RU" sz="2400" b="1" dirty="0" smtClean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«Точка роста»</a:t>
            </a:r>
            <a:endParaRPr lang="ru-RU" sz="2400" b="1" dirty="0">
              <a:ln w="1905"/>
              <a:solidFill>
                <a:srgbClr val="33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+mn-ea"/>
              <a:cs typeface="+mn-cs"/>
            </a:endParaRPr>
          </a:p>
        </p:txBody>
      </p:sp>
      <p:pic>
        <p:nvPicPr>
          <p:cNvPr id="25603" name="Picture 2" descr="2.jpe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214282" y="5072074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5604" name="Picture 4" descr="4.jpg"/>
          <p:cNvPicPr>
            <a:picLocks noChangeAspect="1" noChangeArrowheads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214282" y="3429000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5606" name="Picture 8" descr="ccffb27d-fce2-47f8-a830-83ebbdd51dbd.jpg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214282" y="1714488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5607" name="Picture 10" descr="http://gim2.edu.tomsk.ru/wp-content/uploads/2021/05/WhatsApp-Image-2021-05-12-at-23.34.23-225x300.jpeg"/>
          <p:cNvPicPr>
            <a:picLocks noChangeAspect="1" noChangeArrowheads="1"/>
          </p:cNvPicPr>
          <p:nvPr/>
        </p:nvPicPr>
        <p:blipFill>
          <a:blip r:embed="rId5"/>
          <a:srcRect r="10526" b="25437"/>
          <a:stretch>
            <a:fillRect/>
          </a:stretch>
        </p:blipFill>
        <p:spPr bwMode="auto">
          <a:xfrm>
            <a:off x="7643834" y="1643050"/>
            <a:ext cx="128588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5608" name="Picture 12" descr="http://gim2.edu.tomsk.ru/wp-content/uploads/2021/05/WhatsApp-Image-2021-05-12-at-23.34.43-225x300.jpeg"/>
          <p:cNvPicPr>
            <a:picLocks noChangeAspect="1" noChangeArrowheads="1"/>
          </p:cNvPicPr>
          <p:nvPr/>
        </p:nvPicPr>
        <p:blipFill>
          <a:blip r:embed="rId6">
            <a:lum bright="-10000"/>
          </a:blip>
          <a:srcRect l="10235" t="7018" r="5555" b="29165"/>
          <a:stretch>
            <a:fillRect/>
          </a:stretch>
        </p:blipFill>
        <p:spPr bwMode="auto">
          <a:xfrm>
            <a:off x="7643834" y="4929198"/>
            <a:ext cx="1285884" cy="129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5609" name="Picture 14" descr="http://gim2.edu.tomsk.ru/wp-content/uploads/2021/04/WhatsApp-Image-2021-04-26-at-12.11.48-225x300.jpeg"/>
          <p:cNvPicPr>
            <a:picLocks noChangeAspect="1" noChangeArrowheads="1"/>
          </p:cNvPicPr>
          <p:nvPr/>
        </p:nvPicPr>
        <p:blipFill>
          <a:blip r:embed="rId7"/>
          <a:srcRect l="9767" t="16502" r="7216" b="21256"/>
          <a:stretch>
            <a:fillRect/>
          </a:stretch>
        </p:blipFill>
        <p:spPr bwMode="auto">
          <a:xfrm>
            <a:off x="7643834" y="3357562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5610" name="Picture 16" descr="http://gim2.edu.tomsk.ru/wp-content/uploads/2021/04/WhatsApp-Image-2021-04-26-at-12.11.15-1-300x225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57422" y="5214950"/>
            <a:ext cx="20002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5612" name="Picture 20" descr="http://gim2.edu.tomsk.ru/wp-content/uploads/2020/01/49c739cd66a0b6d271afe3bcc0ae17db-300x22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4876" y="5214950"/>
            <a:ext cx="2071687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5613" name="TextBox 12"/>
          <p:cNvSpPr txBox="1">
            <a:spLocks noChangeArrowheads="1"/>
          </p:cNvSpPr>
          <p:nvPr/>
        </p:nvSpPr>
        <p:spPr bwMode="auto">
          <a:xfrm>
            <a:off x="1571625" y="1357313"/>
            <a:ext cx="607218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2020 год</a:t>
            </a:r>
          </a:p>
          <a:p>
            <a:pPr>
              <a:defRPr/>
            </a:pPr>
            <a:r>
              <a:rPr lang="ru-RU" sz="1600" b="1" dirty="0">
                <a:solidFill>
                  <a:srgbClr val="333399"/>
                </a:solidFill>
                <a:latin typeface="+mn-lt"/>
              </a:rPr>
              <a:t>1 место Первые соревнования школьников Томской области по подводной робототехнике.</a:t>
            </a:r>
          </a:p>
          <a:p>
            <a:pPr>
              <a:defRPr/>
            </a:pPr>
            <a:r>
              <a:rPr lang="ru-RU" sz="1600" b="1" dirty="0">
                <a:solidFill>
                  <a:srgbClr val="333399"/>
                </a:solidFill>
                <a:latin typeface="+mn-lt"/>
              </a:rPr>
              <a:t> 1 место во Всероссийских соревнования по подводной </a:t>
            </a:r>
            <a:r>
              <a:rPr lang="ru-RU" sz="1600" b="1" dirty="0">
                <a:solidFill>
                  <a:srgbClr val="333399"/>
                </a:solidFill>
                <a:latin typeface="+mn-lt"/>
              </a:rPr>
              <a:t>робототехнике.</a:t>
            </a:r>
            <a:endParaRPr lang="ru-RU" sz="1600" b="1" dirty="0">
              <a:solidFill>
                <a:srgbClr val="333399"/>
              </a:solidFill>
              <a:latin typeface="+mn-lt"/>
            </a:endParaRPr>
          </a:p>
          <a:p>
            <a:pPr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2021 год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rgbClr val="333399"/>
                </a:solidFill>
                <a:latin typeface="+mn-lt"/>
              </a:rPr>
              <a:t>1 место Окружные соревнования по подводной </a:t>
            </a:r>
            <a:r>
              <a:rPr lang="ru-RU" sz="1600" b="1" dirty="0">
                <a:solidFill>
                  <a:srgbClr val="333399"/>
                </a:solidFill>
                <a:latin typeface="+mn-lt"/>
              </a:rPr>
              <a:t>робототехнике.</a:t>
            </a:r>
            <a:endParaRPr lang="ru-RU" sz="1600" b="1" dirty="0">
              <a:solidFill>
                <a:srgbClr val="333399"/>
              </a:solidFill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rgbClr val="333399"/>
                </a:solidFill>
                <a:latin typeface="+mn-lt"/>
              </a:rPr>
              <a:t>5 место Всероссийские соревнования по подводной </a:t>
            </a:r>
            <a:r>
              <a:rPr lang="ru-RU" sz="1600" b="1" dirty="0">
                <a:solidFill>
                  <a:srgbClr val="333399"/>
                </a:solidFill>
                <a:latin typeface="+mn-lt"/>
              </a:rPr>
              <a:t>робототехнике.</a:t>
            </a:r>
            <a:endParaRPr lang="ru-RU" sz="1600" b="1" dirty="0">
              <a:solidFill>
                <a:srgbClr val="333399"/>
              </a:solidFill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rgbClr val="333399"/>
                </a:solidFill>
                <a:latin typeface="+mn-lt"/>
              </a:rPr>
              <a:t>Губернаторские соревнования по робототехнике на Кубок Губернатора Томской </a:t>
            </a:r>
            <a:r>
              <a:rPr lang="ru-RU" sz="1600" b="1" dirty="0">
                <a:solidFill>
                  <a:srgbClr val="333399"/>
                </a:solidFill>
                <a:latin typeface="+mn-lt"/>
              </a:rPr>
              <a:t>области.</a:t>
            </a:r>
            <a:endParaRPr lang="ru-RU" b="1" dirty="0">
              <a:solidFill>
                <a:srgbClr val="333399"/>
              </a:solidFill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rgbClr val="333399"/>
                </a:solidFill>
                <a:latin typeface="+mn-lt"/>
              </a:rPr>
              <a:t>Участники «Физико-математического ТРИАТЛОНА</a:t>
            </a:r>
            <a:r>
              <a:rPr lang="ru-RU" sz="1600" b="1" dirty="0">
                <a:solidFill>
                  <a:srgbClr val="333399"/>
                </a:solidFill>
                <a:latin typeface="+mn-lt"/>
              </a:rPr>
              <a:t>».</a:t>
            </a:r>
            <a:endParaRPr lang="ru-RU" sz="1600" b="1" dirty="0">
              <a:solidFill>
                <a:srgbClr val="333399"/>
              </a:solidFill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rgbClr val="333399"/>
                </a:solidFill>
                <a:latin typeface="+mn-lt"/>
              </a:rPr>
              <a:t>Участники Регионального конкурса технологических проектов школьников Томской </a:t>
            </a:r>
            <a:r>
              <a:rPr lang="ru-RU" sz="1600" b="1" dirty="0">
                <a:solidFill>
                  <a:srgbClr val="333399"/>
                </a:solidFill>
                <a:latin typeface="+mn-lt"/>
              </a:rPr>
              <a:t>области.</a:t>
            </a:r>
            <a:endParaRPr lang="ru-RU" sz="1600" b="1" dirty="0">
              <a:solidFill>
                <a:srgbClr val="333399"/>
              </a:solidFill>
              <a:latin typeface="+mn-lt"/>
            </a:endParaRPr>
          </a:p>
          <a:p>
            <a:pPr>
              <a:defRPr/>
            </a:pPr>
            <a:endParaRPr lang="ru-RU" b="1" dirty="0">
              <a:solidFill>
                <a:srgbClr val="333399"/>
              </a:solidFill>
              <a:latin typeface="+mn-lt"/>
            </a:endParaRPr>
          </a:p>
          <a:p>
            <a:pPr>
              <a:defRPr/>
            </a:pPr>
            <a:endParaRPr lang="ru-RU" b="1" dirty="0"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7" name="Рисунок 15" descr="Shevchenk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286256"/>
            <a:ext cx="150495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0" y="2143125"/>
            <a:ext cx="35718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2017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333399"/>
                </a:solidFill>
                <a:latin typeface="+mn-lt"/>
              </a:rPr>
              <a:t>Барков Владислав, 10 класс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333399"/>
                </a:solidFill>
                <a:latin typeface="+mn-lt"/>
              </a:rPr>
              <a:t> Шевченко Денис, 11 класс</a:t>
            </a:r>
            <a:br>
              <a:rPr lang="ru-RU" sz="1600" b="1" dirty="0">
                <a:solidFill>
                  <a:srgbClr val="333399"/>
                </a:solidFill>
                <a:latin typeface="+mn-lt"/>
              </a:rPr>
            </a:br>
            <a:endParaRPr lang="ru-RU" sz="1600" b="1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21508" name="Прямоугольник 6"/>
          <p:cNvSpPr>
            <a:spLocks noChangeArrowheads="1"/>
          </p:cNvSpPr>
          <p:nvPr/>
        </p:nvSpPr>
        <p:spPr bwMode="auto">
          <a:xfrm>
            <a:off x="3357563" y="2143125"/>
            <a:ext cx="2928937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2019 </a:t>
            </a:r>
          </a:p>
          <a:p>
            <a:pPr algn="ctr">
              <a:defRPr/>
            </a:pPr>
            <a:r>
              <a:rPr lang="ru-RU" sz="1600" b="1" dirty="0" err="1">
                <a:solidFill>
                  <a:srgbClr val="333399"/>
                </a:solidFill>
                <a:latin typeface="+mn-lt"/>
              </a:rPr>
              <a:t>Втюрина</a:t>
            </a:r>
            <a:r>
              <a:rPr lang="ru-RU" sz="1600" b="1" dirty="0">
                <a:solidFill>
                  <a:srgbClr val="333399"/>
                </a:solidFill>
                <a:latin typeface="+mn-lt"/>
              </a:rPr>
              <a:t> Юлия, 10 класс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333399"/>
                </a:solidFill>
                <a:latin typeface="+mn-lt"/>
              </a:rPr>
              <a:t>Кустов Данил, 9 класс</a:t>
            </a:r>
          </a:p>
        </p:txBody>
      </p:sp>
      <p:sp>
        <p:nvSpPr>
          <p:cNvPr id="18437" name="AutoShape 2" descr="https://duma.tomsk.ru/upload/images/0M8A0311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38" name="AutoShape 4" descr="https://duma.tomsk.ru/upload/images/0M8A031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39" name="AutoShape 6" descr="https://duma.tomsk.ru/upload/images/0M8A0311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1512" name="Picture 7" descr="C:\Users\User\Desktop\семинар 14 декабря\климовских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3143248"/>
            <a:ext cx="1500187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1513" name="Прямоугольник 11"/>
          <p:cNvSpPr>
            <a:spLocks noChangeArrowheads="1"/>
          </p:cNvSpPr>
          <p:nvPr/>
        </p:nvSpPr>
        <p:spPr bwMode="auto">
          <a:xfrm>
            <a:off x="6143625" y="2143125"/>
            <a:ext cx="28575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2020</a:t>
            </a:r>
          </a:p>
          <a:p>
            <a:pPr algn="ctr">
              <a:defRPr/>
            </a:pPr>
            <a:r>
              <a:rPr lang="ru-RU" sz="1600" b="1" dirty="0" err="1">
                <a:solidFill>
                  <a:srgbClr val="333399"/>
                </a:solidFill>
                <a:latin typeface="+mn-lt"/>
              </a:rPr>
              <a:t>Климовских</a:t>
            </a:r>
            <a:r>
              <a:rPr lang="ru-RU" sz="1600" b="1" dirty="0">
                <a:solidFill>
                  <a:srgbClr val="333399"/>
                </a:solidFill>
                <a:latin typeface="+mn-lt"/>
              </a:rPr>
              <a:t> Никита,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333399"/>
                </a:solidFill>
                <a:latin typeface="+mn-lt"/>
              </a:rPr>
              <a:t>   10 класс</a:t>
            </a:r>
          </a:p>
        </p:txBody>
      </p:sp>
      <p:pic>
        <p:nvPicPr>
          <p:cNvPr id="21514" name="Рисунок 12" descr="0M8A7864.jpg"/>
          <p:cNvPicPr>
            <a:picLocks noChangeAspect="1"/>
          </p:cNvPicPr>
          <p:nvPr/>
        </p:nvPicPr>
        <p:blipFill>
          <a:blip r:embed="rId4"/>
          <a:srcRect b="5882"/>
          <a:stretch>
            <a:fillRect/>
          </a:stretch>
        </p:blipFill>
        <p:spPr bwMode="auto">
          <a:xfrm>
            <a:off x="5072066" y="4286256"/>
            <a:ext cx="1619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1515" name="Рисунок 13" descr="0M8A792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3143248"/>
            <a:ext cx="1500187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1516" name="Рисунок 14" descr="Barkov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214686"/>
            <a:ext cx="15224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0" y="857232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«Учение – в радость, образование – через достижения»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1500174"/>
            <a:ext cx="857256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Лауреат премии Законодательной Думы Томской области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gim2.edu.tomsk.ru/wp-content/uploads/2021/06/IMG-20210602-WA0011-300x225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t="10256"/>
          <a:stretch>
            <a:fillRect/>
          </a:stretch>
        </p:blipFill>
        <p:spPr bwMode="auto">
          <a:xfrm>
            <a:off x="6215074" y="3643314"/>
            <a:ext cx="2786082" cy="187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8435" name="Прямоугольник 11"/>
          <p:cNvSpPr>
            <a:spLocks noChangeArrowheads="1"/>
          </p:cNvSpPr>
          <p:nvPr/>
        </p:nvSpPr>
        <p:spPr bwMode="auto">
          <a:xfrm>
            <a:off x="642938" y="1428750"/>
            <a:ext cx="7643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333399"/>
                </a:solidFill>
                <a:latin typeface="+mn-lt"/>
              </a:rPr>
              <a:t>Лауреаты премии Главы </a:t>
            </a:r>
            <a:r>
              <a:rPr lang="ru-RU" sz="2000" b="1" dirty="0" err="1">
                <a:solidFill>
                  <a:srgbClr val="333399"/>
                </a:solidFill>
                <a:latin typeface="+mn-lt"/>
              </a:rPr>
              <a:t>Асиновского</a:t>
            </a:r>
            <a:r>
              <a:rPr lang="ru-RU" sz="2000" b="1" dirty="0">
                <a:solidFill>
                  <a:srgbClr val="333399"/>
                </a:solidFill>
                <a:latin typeface="+mn-lt"/>
              </a:rPr>
              <a:t> района</a:t>
            </a:r>
            <a:br>
              <a:rPr lang="ru-RU" sz="2000" b="1" dirty="0">
                <a:solidFill>
                  <a:srgbClr val="333399"/>
                </a:solidFill>
                <a:latin typeface="+mn-lt"/>
              </a:rPr>
            </a:br>
            <a:endParaRPr lang="ru-RU" sz="2000" b="1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18436" name="Прямоугольник 13"/>
          <p:cNvSpPr>
            <a:spLocks noChangeArrowheads="1"/>
          </p:cNvSpPr>
          <p:nvPr/>
        </p:nvSpPr>
        <p:spPr bwMode="auto">
          <a:xfrm>
            <a:off x="5500688" y="2071688"/>
            <a:ext cx="3643312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2021</a:t>
            </a:r>
          </a:p>
          <a:p>
            <a:pPr>
              <a:defRPr/>
            </a:pPr>
            <a:r>
              <a:rPr lang="ru-RU" sz="1600" b="1" dirty="0" err="1">
                <a:solidFill>
                  <a:srgbClr val="333399"/>
                </a:solidFill>
                <a:latin typeface="+mn-lt"/>
              </a:rPr>
              <a:t>Втюрина</a:t>
            </a:r>
            <a:r>
              <a:rPr lang="ru-RU" sz="1600" b="1" dirty="0">
                <a:solidFill>
                  <a:srgbClr val="333399"/>
                </a:solidFill>
                <a:latin typeface="+mn-lt"/>
              </a:rPr>
              <a:t> Юлия, 11 класс</a:t>
            </a:r>
          </a:p>
          <a:p>
            <a:pPr>
              <a:defRPr/>
            </a:pPr>
            <a:r>
              <a:rPr lang="ru-RU" sz="1600" b="1" dirty="0">
                <a:solidFill>
                  <a:srgbClr val="333399"/>
                </a:solidFill>
                <a:latin typeface="+mn-lt"/>
              </a:rPr>
              <a:t>Казакова Алена, 7 класс</a:t>
            </a:r>
          </a:p>
          <a:p>
            <a:pPr>
              <a:defRPr/>
            </a:pPr>
            <a:r>
              <a:rPr lang="ru-RU" sz="1600" b="1" dirty="0" err="1">
                <a:solidFill>
                  <a:srgbClr val="333399"/>
                </a:solidFill>
                <a:latin typeface="+mn-lt"/>
              </a:rPr>
              <a:t>Слободчикова</a:t>
            </a:r>
            <a:r>
              <a:rPr lang="ru-RU" sz="1600" b="1" dirty="0">
                <a:solidFill>
                  <a:srgbClr val="333399"/>
                </a:solidFill>
                <a:latin typeface="+mn-lt"/>
              </a:rPr>
              <a:t> Екатерина, 9 класс</a:t>
            </a:r>
          </a:p>
          <a:p>
            <a:pPr>
              <a:defRPr/>
            </a:pPr>
            <a:r>
              <a:rPr lang="ru-RU" sz="1600" b="1" dirty="0" err="1">
                <a:solidFill>
                  <a:srgbClr val="333399"/>
                </a:solidFill>
                <a:latin typeface="+mn-lt"/>
              </a:rPr>
              <a:t>Ожеред</a:t>
            </a:r>
            <a:r>
              <a:rPr lang="ru-RU" sz="1600" b="1" dirty="0">
                <a:solidFill>
                  <a:srgbClr val="333399"/>
                </a:solidFill>
                <a:latin typeface="+mn-lt"/>
              </a:rPr>
              <a:t> Екатерина, 6 класс</a:t>
            </a: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Arial" charset="0"/>
            </a:endParaRPr>
          </a:p>
        </p:txBody>
      </p:sp>
      <p:sp>
        <p:nvSpPr>
          <p:cNvPr id="18437" name="Прямоугольник 14"/>
          <p:cNvSpPr>
            <a:spLocks noChangeArrowheads="1"/>
          </p:cNvSpPr>
          <p:nvPr/>
        </p:nvSpPr>
        <p:spPr bwMode="auto">
          <a:xfrm>
            <a:off x="3143250" y="5572125"/>
            <a:ext cx="28575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2020</a:t>
            </a:r>
          </a:p>
          <a:p>
            <a:pPr>
              <a:defRPr/>
            </a:pPr>
            <a:r>
              <a:rPr lang="ru-RU" sz="1600" dirty="0">
                <a:solidFill>
                  <a:srgbClr val="333399"/>
                </a:solidFill>
                <a:latin typeface="+mn-lt"/>
              </a:rPr>
              <a:t> </a:t>
            </a:r>
            <a:r>
              <a:rPr lang="ru-RU" sz="1600" b="1" dirty="0" err="1">
                <a:solidFill>
                  <a:srgbClr val="333399"/>
                </a:solidFill>
                <a:latin typeface="+mn-lt"/>
              </a:rPr>
              <a:t>Классен</a:t>
            </a:r>
            <a:r>
              <a:rPr lang="ru-RU" sz="1600" b="1" dirty="0">
                <a:solidFill>
                  <a:srgbClr val="333399"/>
                </a:solidFill>
                <a:latin typeface="+mn-lt"/>
              </a:rPr>
              <a:t> Данил, 8 класс</a:t>
            </a:r>
          </a:p>
          <a:p>
            <a:pPr>
              <a:defRPr/>
            </a:pPr>
            <a:r>
              <a:rPr lang="ru-RU" sz="1600" b="1" dirty="0">
                <a:solidFill>
                  <a:srgbClr val="333399"/>
                </a:solidFill>
                <a:latin typeface="+mn-lt"/>
              </a:rPr>
              <a:t> Азарова Ксения , 10 класс</a:t>
            </a:r>
          </a:p>
          <a:p>
            <a:pPr>
              <a:defRPr/>
            </a:pPr>
            <a:r>
              <a:rPr lang="ru-RU" sz="1600" b="1" dirty="0">
                <a:solidFill>
                  <a:srgbClr val="333399"/>
                </a:solidFill>
                <a:latin typeface="+mn-lt"/>
              </a:rPr>
              <a:t>Андреева Алина , 7 класс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2875" y="2000250"/>
            <a:ext cx="3357563" cy="1878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2019</a:t>
            </a:r>
          </a:p>
          <a:p>
            <a:pPr>
              <a:defRPr/>
            </a:pPr>
            <a:r>
              <a:rPr lang="ru-RU" sz="1600" b="1" dirty="0" err="1">
                <a:solidFill>
                  <a:srgbClr val="333399"/>
                </a:solidFill>
                <a:latin typeface="+mn-lt"/>
              </a:rPr>
              <a:t>Втюрина</a:t>
            </a:r>
            <a:r>
              <a:rPr lang="ru-RU" sz="1600" b="1" dirty="0">
                <a:solidFill>
                  <a:srgbClr val="333399"/>
                </a:solidFill>
                <a:latin typeface="+mn-lt"/>
              </a:rPr>
              <a:t> Анастасия, 7 класс</a:t>
            </a:r>
          </a:p>
          <a:p>
            <a:pPr>
              <a:defRPr/>
            </a:pPr>
            <a:r>
              <a:rPr lang="ru-RU" sz="1600" b="1" dirty="0" err="1">
                <a:solidFill>
                  <a:srgbClr val="333399"/>
                </a:solidFill>
                <a:latin typeface="+mn-lt"/>
              </a:rPr>
              <a:t>Данилкин</a:t>
            </a:r>
            <a:r>
              <a:rPr lang="ru-RU" sz="1600" b="1" dirty="0">
                <a:solidFill>
                  <a:srgbClr val="333399"/>
                </a:solidFill>
                <a:latin typeface="+mn-lt"/>
              </a:rPr>
              <a:t> Егор, 7 класс</a:t>
            </a:r>
          </a:p>
          <a:p>
            <a:pPr>
              <a:defRPr/>
            </a:pPr>
            <a:r>
              <a:rPr lang="ru-RU" sz="1600" b="1" dirty="0">
                <a:solidFill>
                  <a:srgbClr val="333399"/>
                </a:solidFill>
                <a:latin typeface="+mn-lt"/>
              </a:rPr>
              <a:t>Старкова Юлия, 11 класс</a:t>
            </a:r>
          </a:p>
          <a:p>
            <a:pPr>
              <a:defRPr/>
            </a:pPr>
            <a:r>
              <a:rPr lang="ru-RU" sz="1600" b="1" dirty="0" err="1">
                <a:solidFill>
                  <a:srgbClr val="333399"/>
                </a:solidFill>
                <a:latin typeface="+mn-lt"/>
              </a:rPr>
              <a:t>Сельманович</a:t>
            </a:r>
            <a:r>
              <a:rPr lang="ru-RU" sz="1600" b="1" dirty="0">
                <a:solidFill>
                  <a:srgbClr val="333399"/>
                </a:solidFill>
                <a:latin typeface="+mn-lt"/>
              </a:rPr>
              <a:t> Павел, 10 класс</a:t>
            </a:r>
          </a:p>
          <a:p>
            <a:pPr>
              <a:defRPr/>
            </a:pPr>
            <a:r>
              <a:rPr lang="ru-RU" sz="1600" b="1" dirty="0" err="1">
                <a:solidFill>
                  <a:srgbClr val="333399"/>
                </a:solidFill>
                <a:latin typeface="+mn-lt"/>
              </a:rPr>
              <a:t>Климовских</a:t>
            </a:r>
            <a:r>
              <a:rPr lang="ru-RU" sz="1600" b="1" dirty="0">
                <a:solidFill>
                  <a:srgbClr val="333399"/>
                </a:solidFill>
                <a:latin typeface="+mn-lt"/>
              </a:rPr>
              <a:t> Никита, 8 класс</a:t>
            </a:r>
          </a:p>
          <a:p>
            <a:pPr>
              <a:defRPr/>
            </a:pPr>
            <a:endParaRPr lang="ru-RU" dirty="0">
              <a:latin typeface="Arial" charset="0"/>
            </a:endParaRPr>
          </a:p>
        </p:txBody>
      </p:sp>
      <p:pic>
        <p:nvPicPr>
          <p:cNvPr id="18439" name="Picture 2" descr="http://gim2.edu.tomsk.ru/wp-content/uploads/2020/05/Bez-nazvaniya-200x300.jp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4714876" y="3714752"/>
            <a:ext cx="12382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8440" name="Picture 4" descr="http://gim2.edu.tomsk.ru/wp-content/uploads/2020/05/Bez-nazvaniya-1-200x300.jpg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3143240" y="3714752"/>
            <a:ext cx="12382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8441" name="Picture 6" descr="http://gim2.edu.tomsk.ru/wp-content/uploads/2020/05/Bez-nazvaniya-2-240x300.jpg"/>
          <p:cNvPicPr>
            <a:picLocks noChangeAspect="1" noChangeArrowheads="1"/>
          </p:cNvPicPr>
          <p:nvPr/>
        </p:nvPicPr>
        <p:blipFill>
          <a:blip r:embed="rId5">
            <a:lum bright="-10000" contrast="20000"/>
          </a:blip>
          <a:srcRect/>
          <a:stretch>
            <a:fillRect/>
          </a:stretch>
        </p:blipFill>
        <p:spPr bwMode="auto">
          <a:xfrm>
            <a:off x="3786182" y="2357430"/>
            <a:ext cx="13144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9466" name="AutoShape 8" descr="IMG_61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8443" name="Рисунок 22" descr="загруженное.jpg"/>
          <p:cNvPicPr>
            <a:picLocks noChangeAspect="1"/>
          </p:cNvPicPr>
          <p:nvPr/>
        </p:nvPicPr>
        <p:blipFill>
          <a:blip r:embed="rId6">
            <a:lum bright="-10000"/>
          </a:blip>
          <a:srcRect/>
          <a:stretch>
            <a:fillRect/>
          </a:stretch>
        </p:blipFill>
        <p:spPr bwMode="auto">
          <a:xfrm>
            <a:off x="142844" y="3857628"/>
            <a:ext cx="2725738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0" y="857232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«Учение – в радость, образование – через достижения»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7188" y="1285875"/>
            <a:ext cx="8229600" cy="714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333399"/>
                </a:solidFill>
                <a:latin typeface="+mn-lt"/>
              </a:rPr>
              <a:t>Муниципальный конкурс «Ученик года»</a:t>
            </a:r>
            <a:br>
              <a:rPr lang="ru-RU" sz="2000" b="1" dirty="0">
                <a:solidFill>
                  <a:srgbClr val="333399"/>
                </a:solidFill>
                <a:latin typeface="+mn-lt"/>
              </a:rPr>
            </a:br>
            <a:endParaRPr lang="ru-RU" sz="2000" b="1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285750" y="1643063"/>
            <a:ext cx="2571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2020</a:t>
            </a:r>
          </a:p>
        </p:txBody>
      </p:sp>
      <p:sp>
        <p:nvSpPr>
          <p:cNvPr id="19460" name="Rectangle 1"/>
          <p:cNvSpPr>
            <a:spLocks noChangeArrowheads="1"/>
          </p:cNvSpPr>
          <p:nvPr/>
        </p:nvSpPr>
        <p:spPr bwMode="auto">
          <a:xfrm>
            <a:off x="3143250" y="1643063"/>
            <a:ext cx="2571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2019</a:t>
            </a:r>
          </a:p>
        </p:txBody>
      </p:sp>
      <p:sp>
        <p:nvSpPr>
          <p:cNvPr id="19461" name="Rectangle 1"/>
          <p:cNvSpPr>
            <a:spLocks noChangeArrowheads="1"/>
          </p:cNvSpPr>
          <p:nvPr/>
        </p:nvSpPr>
        <p:spPr bwMode="auto">
          <a:xfrm>
            <a:off x="5929313" y="1643063"/>
            <a:ext cx="2571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2018</a:t>
            </a:r>
          </a:p>
        </p:txBody>
      </p:sp>
      <p:sp>
        <p:nvSpPr>
          <p:cNvPr id="19462" name="Прямоугольник 7"/>
          <p:cNvSpPr>
            <a:spLocks noChangeArrowheads="1"/>
          </p:cNvSpPr>
          <p:nvPr/>
        </p:nvSpPr>
        <p:spPr bwMode="auto">
          <a:xfrm>
            <a:off x="0" y="6000750"/>
            <a:ext cx="2928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 err="1">
                <a:solidFill>
                  <a:srgbClr val="333399"/>
                </a:solidFill>
                <a:latin typeface="+mn-lt"/>
              </a:rPr>
              <a:t>Слободчикова</a:t>
            </a:r>
            <a:r>
              <a:rPr lang="ru-RU" sz="1600" b="1" dirty="0">
                <a:solidFill>
                  <a:srgbClr val="333399"/>
                </a:solidFill>
                <a:latin typeface="+mn-lt"/>
              </a:rPr>
              <a:t> Екатерина, </a:t>
            </a:r>
          </a:p>
          <a:p>
            <a:pPr>
              <a:defRPr/>
            </a:pPr>
            <a:r>
              <a:rPr lang="ru-RU" sz="1600" b="1" dirty="0">
                <a:solidFill>
                  <a:srgbClr val="333399"/>
                </a:solidFill>
                <a:latin typeface="+mn-lt"/>
              </a:rPr>
              <a:t> 9 класс</a:t>
            </a:r>
          </a:p>
        </p:txBody>
      </p:sp>
      <p:sp>
        <p:nvSpPr>
          <p:cNvPr id="19463" name="Прямоугольник 8"/>
          <p:cNvSpPr>
            <a:spLocks noChangeArrowheads="1"/>
          </p:cNvSpPr>
          <p:nvPr/>
        </p:nvSpPr>
        <p:spPr bwMode="auto">
          <a:xfrm>
            <a:off x="2928938" y="6000750"/>
            <a:ext cx="2714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 err="1">
                <a:solidFill>
                  <a:srgbClr val="333399"/>
                </a:solidFill>
                <a:latin typeface="+mn-lt"/>
              </a:rPr>
              <a:t>Колегова</a:t>
            </a:r>
            <a:r>
              <a:rPr lang="ru-RU" sz="1600" b="1" dirty="0">
                <a:solidFill>
                  <a:srgbClr val="333399"/>
                </a:solidFill>
                <a:latin typeface="+mn-lt"/>
              </a:rPr>
              <a:t> Валерия, </a:t>
            </a:r>
          </a:p>
          <a:p>
            <a:pPr>
              <a:defRPr/>
            </a:pPr>
            <a:r>
              <a:rPr lang="ru-RU" sz="1600" b="1" dirty="0">
                <a:solidFill>
                  <a:srgbClr val="333399"/>
                </a:solidFill>
                <a:latin typeface="+mn-lt"/>
              </a:rPr>
              <a:t>10 класс</a:t>
            </a:r>
          </a:p>
        </p:txBody>
      </p:sp>
      <p:sp>
        <p:nvSpPr>
          <p:cNvPr id="19464" name="Прямоугольник 9"/>
          <p:cNvSpPr>
            <a:spLocks noChangeArrowheads="1"/>
          </p:cNvSpPr>
          <p:nvPr/>
        </p:nvSpPr>
        <p:spPr bwMode="auto">
          <a:xfrm>
            <a:off x="5143500" y="5995988"/>
            <a:ext cx="2928938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333399"/>
                </a:solidFill>
                <a:latin typeface="+mn-lt"/>
              </a:rPr>
              <a:t>Водянникова Юлия, </a:t>
            </a:r>
          </a:p>
          <a:p>
            <a:pPr>
              <a:defRPr/>
            </a:pPr>
            <a:r>
              <a:rPr lang="ru-RU" sz="1600" b="1" dirty="0">
                <a:solidFill>
                  <a:srgbClr val="333399"/>
                </a:solidFill>
                <a:latin typeface="+mn-lt"/>
              </a:rPr>
              <a:t>10 класс</a:t>
            </a:r>
          </a:p>
          <a:p>
            <a:pPr>
              <a:defRPr/>
            </a:pPr>
            <a:endParaRPr lang="ru-RU" dirty="0">
              <a:latin typeface="Arial" charset="0"/>
            </a:endParaRPr>
          </a:p>
        </p:txBody>
      </p:sp>
      <p:pic>
        <p:nvPicPr>
          <p:cNvPr id="19465" name="Рисунок 10" descr="IMG_2310.jpg"/>
          <p:cNvPicPr>
            <a:picLocks noChangeAspect="1"/>
          </p:cNvPicPr>
          <p:nvPr/>
        </p:nvPicPr>
        <p:blipFill>
          <a:blip r:embed="rId2">
            <a:lum bright="-10000"/>
          </a:blip>
          <a:srcRect l="10524" t="10523" r="10528" b="15821"/>
          <a:stretch>
            <a:fillRect/>
          </a:stretch>
        </p:blipFill>
        <p:spPr bwMode="auto">
          <a:xfrm>
            <a:off x="357158" y="4357694"/>
            <a:ext cx="107157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9466" name="Рисунок 11" descr="IMG_2320.jpg"/>
          <p:cNvPicPr>
            <a:picLocks noChangeAspect="1"/>
          </p:cNvPicPr>
          <p:nvPr/>
        </p:nvPicPr>
        <p:blipFill>
          <a:blip r:embed="rId3">
            <a:lum bright="-10000"/>
          </a:blip>
          <a:srcRect t="13751" r="22679" b="14056"/>
          <a:stretch>
            <a:fillRect/>
          </a:stretch>
        </p:blipFill>
        <p:spPr bwMode="auto">
          <a:xfrm>
            <a:off x="1000100" y="2071678"/>
            <a:ext cx="107157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9467" name="Прямоугольник 12"/>
          <p:cNvSpPr>
            <a:spLocks noChangeArrowheads="1"/>
          </p:cNvSpPr>
          <p:nvPr/>
        </p:nvSpPr>
        <p:spPr bwMode="auto">
          <a:xfrm>
            <a:off x="285750" y="3643313"/>
            <a:ext cx="2647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333399"/>
                </a:solidFill>
                <a:latin typeface="+mn-lt"/>
              </a:rPr>
              <a:t>ПОБЕДИТЕЛЬ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333399"/>
                </a:solidFill>
                <a:latin typeface="+mn-lt"/>
              </a:rPr>
              <a:t>Азарова Ксения, 11 класс</a:t>
            </a:r>
          </a:p>
        </p:txBody>
      </p:sp>
      <p:pic>
        <p:nvPicPr>
          <p:cNvPr id="19468" name="Рисунок 13" descr="IMG_1019.JPG"/>
          <p:cNvPicPr>
            <a:picLocks noChangeAspect="1"/>
          </p:cNvPicPr>
          <p:nvPr/>
        </p:nvPicPr>
        <p:blipFill>
          <a:blip r:embed="rId4"/>
          <a:srcRect l="6315" t="13563" r="76563" b="50268"/>
          <a:stretch>
            <a:fillRect/>
          </a:stretch>
        </p:blipFill>
        <p:spPr bwMode="auto">
          <a:xfrm>
            <a:off x="3786182" y="2071678"/>
            <a:ext cx="106521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9469" name="Прямоугольник 14"/>
          <p:cNvSpPr>
            <a:spLocks noChangeArrowheads="1"/>
          </p:cNvSpPr>
          <p:nvPr/>
        </p:nvSpPr>
        <p:spPr bwMode="auto">
          <a:xfrm>
            <a:off x="3000375" y="3643313"/>
            <a:ext cx="2786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333399"/>
                </a:solidFill>
                <a:latin typeface="+mn-lt"/>
              </a:rPr>
              <a:t>ПОБЕДИТЕЛЬ</a:t>
            </a:r>
          </a:p>
          <a:p>
            <a:pPr algn="ctr">
              <a:defRPr/>
            </a:pPr>
            <a:r>
              <a:rPr lang="ru-RU" sz="1600" b="1" dirty="0" err="1">
                <a:solidFill>
                  <a:srgbClr val="333399"/>
                </a:solidFill>
                <a:latin typeface="+mn-lt"/>
              </a:rPr>
              <a:t>Втюрина</a:t>
            </a:r>
            <a:r>
              <a:rPr lang="ru-RU" sz="1600" b="1" dirty="0">
                <a:solidFill>
                  <a:srgbClr val="333399"/>
                </a:solidFill>
                <a:latin typeface="+mn-lt"/>
              </a:rPr>
              <a:t> Юлия,  10 класс</a:t>
            </a:r>
          </a:p>
        </p:txBody>
      </p:sp>
      <p:pic>
        <p:nvPicPr>
          <p:cNvPr id="19470" name="Рисунок 15" descr="IMG_1059.JPG"/>
          <p:cNvPicPr>
            <a:picLocks noChangeAspect="1"/>
          </p:cNvPicPr>
          <p:nvPr/>
        </p:nvPicPr>
        <p:blipFill>
          <a:blip r:embed="rId5">
            <a:lum bright="-20000"/>
          </a:blip>
          <a:srcRect l="20561" t="18359" r="58705" b="39141"/>
          <a:stretch>
            <a:fillRect/>
          </a:stretch>
        </p:blipFill>
        <p:spPr bwMode="auto">
          <a:xfrm>
            <a:off x="3000364" y="4357694"/>
            <a:ext cx="1143008" cy="156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9471" name="Рисунок 16" descr="IMG_5368.JPG"/>
          <p:cNvPicPr>
            <a:picLocks noChangeAspect="1"/>
          </p:cNvPicPr>
          <p:nvPr/>
        </p:nvPicPr>
        <p:blipFill>
          <a:blip r:embed="rId6"/>
          <a:srcRect l="27819" t="13459" r="35167" b="50348"/>
          <a:stretch>
            <a:fillRect/>
          </a:stretch>
        </p:blipFill>
        <p:spPr bwMode="auto">
          <a:xfrm>
            <a:off x="6786578" y="2000240"/>
            <a:ext cx="107157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9472" name="Прямоугольник 17"/>
          <p:cNvSpPr>
            <a:spLocks noChangeArrowheads="1"/>
          </p:cNvSpPr>
          <p:nvPr/>
        </p:nvSpPr>
        <p:spPr bwMode="auto">
          <a:xfrm>
            <a:off x="5929313" y="3571875"/>
            <a:ext cx="3214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333399"/>
                </a:solidFill>
                <a:latin typeface="+mn-lt"/>
              </a:rPr>
              <a:t>ПОБЕДИТЕЛЬ</a:t>
            </a:r>
          </a:p>
          <a:p>
            <a:pPr>
              <a:defRPr/>
            </a:pPr>
            <a:r>
              <a:rPr lang="ru-RU" sz="1600" b="1" dirty="0">
                <a:solidFill>
                  <a:srgbClr val="333399"/>
                </a:solidFill>
                <a:latin typeface="+mn-lt"/>
              </a:rPr>
              <a:t>Савченко Мирослава,  9 класс</a:t>
            </a:r>
          </a:p>
        </p:txBody>
      </p:sp>
      <p:pic>
        <p:nvPicPr>
          <p:cNvPr id="19473" name="Рисунок 18" descr="IMG_5441.JPG"/>
          <p:cNvPicPr>
            <a:picLocks noChangeAspect="1"/>
          </p:cNvPicPr>
          <p:nvPr/>
        </p:nvPicPr>
        <p:blipFill>
          <a:blip r:embed="rId7">
            <a:lum bright="-10000"/>
          </a:blip>
          <a:srcRect l="27704" r="15539" b="45971"/>
          <a:stretch>
            <a:fillRect/>
          </a:stretch>
        </p:blipFill>
        <p:spPr bwMode="auto">
          <a:xfrm>
            <a:off x="7572396" y="4714884"/>
            <a:ext cx="1071570" cy="153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9474" name="Прямоугольник 19"/>
          <p:cNvSpPr>
            <a:spLocks noChangeArrowheads="1"/>
          </p:cNvSpPr>
          <p:nvPr/>
        </p:nvSpPr>
        <p:spPr bwMode="auto">
          <a:xfrm>
            <a:off x="6886575" y="6273800"/>
            <a:ext cx="2257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 err="1">
                <a:solidFill>
                  <a:srgbClr val="333399"/>
                </a:solidFill>
                <a:latin typeface="+mn-lt"/>
              </a:rPr>
              <a:t>Сельманович</a:t>
            </a:r>
            <a:r>
              <a:rPr lang="ru-RU" sz="1600" b="1" dirty="0">
                <a:solidFill>
                  <a:srgbClr val="333399"/>
                </a:solidFill>
                <a:latin typeface="+mn-lt"/>
              </a:rPr>
              <a:t> Павел,</a:t>
            </a:r>
          </a:p>
          <a:p>
            <a:pPr>
              <a:defRPr/>
            </a:pPr>
            <a:r>
              <a:rPr lang="ru-RU" sz="1600" b="1" dirty="0">
                <a:solidFill>
                  <a:srgbClr val="333399"/>
                </a:solidFill>
                <a:latin typeface="+mn-lt"/>
              </a:rPr>
              <a:t> 10 класс</a:t>
            </a:r>
          </a:p>
        </p:txBody>
      </p:sp>
      <p:pic>
        <p:nvPicPr>
          <p:cNvPr id="19475" name="Рисунок 20" descr="IMG_5374.JPG"/>
          <p:cNvPicPr>
            <a:picLocks noChangeAspect="1"/>
          </p:cNvPicPr>
          <p:nvPr/>
        </p:nvPicPr>
        <p:blipFill>
          <a:blip r:embed="rId8"/>
          <a:srcRect l="47518" t="13672" r="30653" b="41504"/>
          <a:stretch>
            <a:fillRect/>
          </a:stretch>
        </p:blipFill>
        <p:spPr bwMode="auto">
          <a:xfrm>
            <a:off x="5715008" y="4357694"/>
            <a:ext cx="109540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0" y="857232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«Учение – в радость, образование – через достижения»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14488"/>
            <a:ext cx="9144000" cy="35719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Лауреаты премии в сфере образования, науки и здравоохранения </a:t>
            </a:r>
            <a:br>
              <a:rPr lang="ru-RU" sz="2000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</a:br>
            <a:r>
              <a:rPr lang="ru-RU" sz="2000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Томской области</a:t>
            </a:r>
            <a:endParaRPr lang="ru-RU" sz="2000" b="1" dirty="0">
              <a:solidFill>
                <a:srgbClr val="3333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3071813" y="5286375"/>
            <a:ext cx="257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333399"/>
                </a:solidFill>
                <a:latin typeface="+mn-lt"/>
              </a:rPr>
              <a:t>Данилкина Светлана,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333399"/>
                </a:solidFill>
                <a:latin typeface="+mn-lt"/>
              </a:rPr>
              <a:t>1 класс</a:t>
            </a:r>
          </a:p>
        </p:txBody>
      </p:sp>
      <p:sp>
        <p:nvSpPr>
          <p:cNvPr id="20484" name="Прямоугольник 6"/>
          <p:cNvSpPr>
            <a:spLocks noChangeArrowheads="1"/>
          </p:cNvSpPr>
          <p:nvPr/>
        </p:nvSpPr>
        <p:spPr bwMode="auto">
          <a:xfrm>
            <a:off x="2714625" y="2214563"/>
            <a:ext cx="639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2019</a:t>
            </a:r>
          </a:p>
        </p:txBody>
      </p:sp>
      <p:sp>
        <p:nvSpPr>
          <p:cNvPr id="20485" name="Прямоугольник 7"/>
          <p:cNvSpPr>
            <a:spLocks noChangeArrowheads="1"/>
          </p:cNvSpPr>
          <p:nvPr/>
        </p:nvSpPr>
        <p:spPr bwMode="auto">
          <a:xfrm>
            <a:off x="5572125" y="5286375"/>
            <a:ext cx="328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 err="1">
                <a:solidFill>
                  <a:srgbClr val="333399"/>
                </a:solidFill>
                <a:latin typeface="+mn-lt"/>
              </a:rPr>
              <a:t>Климовских</a:t>
            </a:r>
            <a:r>
              <a:rPr lang="ru-RU" sz="1600" b="1" dirty="0">
                <a:solidFill>
                  <a:srgbClr val="333399"/>
                </a:solidFill>
                <a:latin typeface="+mn-lt"/>
              </a:rPr>
              <a:t> Никита,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333399"/>
                </a:solidFill>
                <a:latin typeface="+mn-lt"/>
              </a:rPr>
              <a:t>11 класс</a:t>
            </a:r>
          </a:p>
        </p:txBody>
      </p:sp>
      <p:sp>
        <p:nvSpPr>
          <p:cNvPr id="20486" name="Прямоугольник 10"/>
          <p:cNvSpPr>
            <a:spLocks noChangeArrowheads="1"/>
          </p:cNvSpPr>
          <p:nvPr/>
        </p:nvSpPr>
        <p:spPr bwMode="auto">
          <a:xfrm>
            <a:off x="6858000" y="2143125"/>
            <a:ext cx="623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2021</a:t>
            </a:r>
          </a:p>
        </p:txBody>
      </p:sp>
      <p:pic>
        <p:nvPicPr>
          <p:cNvPr id="20487" name="Picture 3" descr="D:\Данилкина\ими гордится гимназия\готово\IMG_2318.jpg"/>
          <p:cNvPicPr>
            <a:picLocks noChangeAspect="1" noChangeArrowheads="1"/>
          </p:cNvPicPr>
          <p:nvPr/>
        </p:nvPicPr>
        <p:blipFill>
          <a:blip r:embed="rId2" cstate="print"/>
          <a:srcRect l="4547"/>
          <a:stretch>
            <a:fillRect/>
          </a:stretch>
        </p:blipFill>
        <p:spPr bwMode="auto">
          <a:xfrm>
            <a:off x="6357950" y="2643182"/>
            <a:ext cx="149982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488" name="Рисунок 8" descr="MUdi0PpT86o.jpg"/>
          <p:cNvPicPr>
            <a:picLocks noChangeAspect="1"/>
          </p:cNvPicPr>
          <p:nvPr/>
        </p:nvPicPr>
        <p:blipFill>
          <a:blip r:embed="rId3">
            <a:lum bright="-10000"/>
          </a:blip>
          <a:srcRect l="9091" r="22727" b="30320"/>
          <a:stretch>
            <a:fillRect/>
          </a:stretch>
        </p:blipFill>
        <p:spPr bwMode="auto">
          <a:xfrm>
            <a:off x="928662" y="2643182"/>
            <a:ext cx="1571636" cy="240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0489" name="Прямоугольник 9"/>
          <p:cNvSpPr>
            <a:spLocks noChangeArrowheads="1"/>
          </p:cNvSpPr>
          <p:nvPr/>
        </p:nvSpPr>
        <p:spPr bwMode="auto">
          <a:xfrm>
            <a:off x="500063" y="5286375"/>
            <a:ext cx="257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333399"/>
                </a:solidFill>
                <a:latin typeface="+mn-lt"/>
              </a:rPr>
              <a:t>Водянникова Юлия,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333399"/>
                </a:solidFill>
                <a:latin typeface="+mn-lt"/>
              </a:rPr>
              <a:t>9 класс</a:t>
            </a:r>
          </a:p>
        </p:txBody>
      </p:sp>
      <p:pic>
        <p:nvPicPr>
          <p:cNvPr id="20490" name="Рисунок 12" descr="фото (16).jpg"/>
          <p:cNvPicPr>
            <a:picLocks noChangeAspect="1"/>
          </p:cNvPicPr>
          <p:nvPr/>
        </p:nvPicPr>
        <p:blipFill>
          <a:blip r:embed="rId4" cstate="print"/>
          <a:srcRect l="5469" t="18750" r="73438" b="31537"/>
          <a:stretch>
            <a:fillRect/>
          </a:stretch>
        </p:blipFill>
        <p:spPr bwMode="auto">
          <a:xfrm>
            <a:off x="3500430" y="2643182"/>
            <a:ext cx="154564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857232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«Учение – в радость, образование – через достижения»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305800" cy="35719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Почетный знак  «Юные дарования Томской области»</a:t>
            </a:r>
          </a:p>
        </p:txBody>
      </p:sp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6143625" y="2071688"/>
            <a:ext cx="235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2021</a:t>
            </a:r>
          </a:p>
        </p:txBody>
      </p:sp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3429000" y="1857375"/>
            <a:ext cx="2357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2020</a:t>
            </a:r>
          </a:p>
        </p:txBody>
      </p:sp>
      <p:sp>
        <p:nvSpPr>
          <p:cNvPr id="21509" name="Прямоугольник 4"/>
          <p:cNvSpPr>
            <a:spLocks noChangeArrowheads="1"/>
          </p:cNvSpPr>
          <p:nvPr/>
        </p:nvSpPr>
        <p:spPr bwMode="auto">
          <a:xfrm>
            <a:off x="0" y="2357438"/>
            <a:ext cx="32146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333399"/>
                </a:solidFill>
                <a:latin typeface="+mn-lt"/>
              </a:rPr>
              <a:t>Водянникова Юлия, 10 класс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333399"/>
                </a:solidFill>
                <a:latin typeface="+mn-lt"/>
              </a:rPr>
              <a:t> Матвеев Иван, 11 класс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333399"/>
                </a:solidFill>
                <a:latin typeface="+mn-lt"/>
              </a:rPr>
              <a:t>Родионов Илья, 11 класс</a:t>
            </a:r>
          </a:p>
        </p:txBody>
      </p:sp>
      <p:pic>
        <p:nvPicPr>
          <p:cNvPr id="21510" name="Picture 2" descr="http://gim2.edu.tomsk.ru/wp-content/uploads/2020/12/WhatsApp-Image-2020-12-17-at-18.57.22-300x225.jpeg"/>
          <p:cNvPicPr>
            <a:picLocks noChangeAspect="1" noChangeArrowheads="1"/>
          </p:cNvPicPr>
          <p:nvPr/>
        </p:nvPicPr>
        <p:blipFill>
          <a:blip r:embed="rId2"/>
          <a:srcRect l="5000" t="13334" b="-1"/>
          <a:stretch>
            <a:fillRect/>
          </a:stretch>
        </p:blipFill>
        <p:spPr bwMode="auto">
          <a:xfrm>
            <a:off x="3214678" y="4357694"/>
            <a:ext cx="271463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1511" name="Picture 4" descr="http://gim2.edu.tomsk.ru/wp-content/uploads/2020/12/WhatsApp-Image-2020-12-24-at-10.08.43-300x169.jpeg"/>
          <p:cNvPicPr>
            <a:picLocks noChangeAspect="1" noChangeArrowheads="1"/>
          </p:cNvPicPr>
          <p:nvPr/>
        </p:nvPicPr>
        <p:blipFill>
          <a:blip r:embed="rId3"/>
          <a:srcRect l="5000" r="7499" b="11242"/>
          <a:stretch>
            <a:fillRect/>
          </a:stretch>
        </p:blipFill>
        <p:spPr bwMode="auto">
          <a:xfrm>
            <a:off x="3286116" y="2285992"/>
            <a:ext cx="250033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1512" name="Прямоугольник 7"/>
          <p:cNvSpPr>
            <a:spLocks noChangeArrowheads="1"/>
          </p:cNvSpPr>
          <p:nvPr/>
        </p:nvSpPr>
        <p:spPr bwMode="auto">
          <a:xfrm>
            <a:off x="2928938" y="3786188"/>
            <a:ext cx="328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Arial" charset="0"/>
              </a:rPr>
              <a:t> </a:t>
            </a:r>
            <a:r>
              <a:rPr lang="ru-RU" sz="1600" b="1" dirty="0" err="1">
                <a:solidFill>
                  <a:srgbClr val="333399"/>
                </a:solidFill>
                <a:latin typeface="+mn-lt"/>
              </a:rPr>
              <a:t>Климовских</a:t>
            </a:r>
            <a:r>
              <a:rPr lang="ru-RU" sz="1600" b="1" dirty="0">
                <a:solidFill>
                  <a:srgbClr val="333399"/>
                </a:solidFill>
                <a:latin typeface="+mn-lt"/>
              </a:rPr>
              <a:t> Никита, 10 класс</a:t>
            </a:r>
          </a:p>
        </p:txBody>
      </p:sp>
      <p:sp>
        <p:nvSpPr>
          <p:cNvPr id="21513" name="Прямоугольник 8"/>
          <p:cNvSpPr>
            <a:spLocks noChangeArrowheads="1"/>
          </p:cNvSpPr>
          <p:nvPr/>
        </p:nvSpPr>
        <p:spPr bwMode="auto">
          <a:xfrm>
            <a:off x="4857750" y="6286500"/>
            <a:ext cx="1060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333399"/>
                </a:solidFill>
                <a:latin typeface="+mn-lt"/>
              </a:rPr>
              <a:t>3 Б класс</a:t>
            </a:r>
          </a:p>
        </p:txBody>
      </p:sp>
      <p:pic>
        <p:nvPicPr>
          <p:cNvPr id="21514" name="Picture 6" descr="http://gim2.edu.tomsk.ru/wp-content/uploads/2019/12/IMG-20191219-WA0002-300x225.jpg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 l="7499" t="3333" b="9999"/>
          <a:stretch>
            <a:fillRect/>
          </a:stretch>
        </p:blipFill>
        <p:spPr bwMode="auto">
          <a:xfrm>
            <a:off x="214282" y="3286124"/>
            <a:ext cx="264321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1517" name="Прямоугольник 13"/>
          <p:cNvSpPr>
            <a:spLocks noChangeArrowheads="1"/>
          </p:cNvSpPr>
          <p:nvPr/>
        </p:nvSpPr>
        <p:spPr bwMode="auto">
          <a:xfrm>
            <a:off x="1285875" y="2000250"/>
            <a:ext cx="639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2019</a:t>
            </a:r>
          </a:p>
        </p:txBody>
      </p:sp>
      <p:sp>
        <p:nvSpPr>
          <p:cNvPr id="21518" name="Прямоугольник 14"/>
          <p:cNvSpPr>
            <a:spLocks noChangeArrowheads="1"/>
          </p:cNvSpPr>
          <p:nvPr/>
        </p:nvSpPr>
        <p:spPr bwMode="auto">
          <a:xfrm>
            <a:off x="6000750" y="2357438"/>
            <a:ext cx="29289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 err="1">
                <a:solidFill>
                  <a:srgbClr val="333399"/>
                </a:solidFill>
                <a:latin typeface="+mn-lt"/>
              </a:rPr>
              <a:t>Данилкин</a:t>
            </a:r>
            <a:r>
              <a:rPr lang="ru-RU" sz="1600" b="1" dirty="0">
                <a:solidFill>
                  <a:srgbClr val="333399"/>
                </a:solidFill>
                <a:latin typeface="+mn-lt"/>
              </a:rPr>
              <a:t> Егор, 10 класс</a:t>
            </a:r>
          </a:p>
          <a:p>
            <a:pPr>
              <a:defRPr/>
            </a:pPr>
            <a:r>
              <a:rPr lang="ru-RU" sz="1600" b="1" dirty="0" err="1">
                <a:solidFill>
                  <a:srgbClr val="333399"/>
                </a:solidFill>
                <a:latin typeface="+mn-lt"/>
              </a:rPr>
              <a:t>Знатков</a:t>
            </a:r>
            <a:r>
              <a:rPr lang="ru-RU" sz="1600" b="1" dirty="0">
                <a:solidFill>
                  <a:srgbClr val="333399"/>
                </a:solidFill>
                <a:latin typeface="+mn-lt"/>
              </a:rPr>
              <a:t> Сергей, 11 класс</a:t>
            </a:r>
          </a:p>
          <a:p>
            <a:pPr>
              <a:defRPr/>
            </a:pPr>
            <a:endParaRPr lang="ru-RU" sz="1600" b="1" dirty="0">
              <a:solidFill>
                <a:srgbClr val="333399"/>
              </a:solidFill>
              <a:latin typeface="+mn-lt"/>
            </a:endParaRPr>
          </a:p>
        </p:txBody>
      </p:sp>
      <p:pic>
        <p:nvPicPr>
          <p:cNvPr id="21519" name="Picture 2" descr="C:\Users\User\Downloads\WhatsApp Image 2022-01-14 at 14.36.58.jpeg"/>
          <p:cNvPicPr>
            <a:picLocks noChangeAspect="1" noChangeArrowheads="1"/>
          </p:cNvPicPr>
          <p:nvPr/>
        </p:nvPicPr>
        <p:blipFill>
          <a:blip r:embed="rId5"/>
          <a:srcRect l="10000" r="9999" b="17499"/>
          <a:stretch>
            <a:fillRect/>
          </a:stretch>
        </p:blipFill>
        <p:spPr bwMode="auto">
          <a:xfrm>
            <a:off x="7500958" y="4643446"/>
            <a:ext cx="114300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0" y="857232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«Учение – в радость, образование – через достижения»</a:t>
            </a:r>
          </a:p>
        </p:txBody>
      </p:sp>
      <p:pic>
        <p:nvPicPr>
          <p:cNvPr id="21515" name="Рисунок 10" descr="Фото (3).jpg"/>
          <p:cNvPicPr>
            <a:picLocks noChangeAspect="1"/>
          </p:cNvPicPr>
          <p:nvPr/>
        </p:nvPicPr>
        <p:blipFill>
          <a:blip r:embed="rId6"/>
          <a:srcRect l="5556" r="5555" b="14815"/>
          <a:stretch>
            <a:fillRect/>
          </a:stretch>
        </p:blipFill>
        <p:spPr bwMode="auto">
          <a:xfrm>
            <a:off x="6500826" y="3214686"/>
            <a:ext cx="114300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 descr="https://gim2.tomschool.ru/upload/tomscgim2_new/images/big/1d/40/1d40ad6f04f8a6fd5686678262708d20.jpg"/>
          <p:cNvPicPr>
            <a:picLocks noChangeAspect="1" noChangeArrowheads="1"/>
          </p:cNvPicPr>
          <p:nvPr/>
        </p:nvPicPr>
        <p:blipFill>
          <a:blip r:embed="rId2"/>
          <a:srcRect l="9628" t="38136" r="9221" b="7384"/>
          <a:stretch>
            <a:fillRect/>
          </a:stretch>
        </p:blipFill>
        <p:spPr bwMode="auto">
          <a:xfrm>
            <a:off x="214282" y="1357298"/>
            <a:ext cx="2857500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3556" name="Picture 4" descr="https://gim2.tomschool.ru/upload/tomscgim2_new/images/big/26/27/2627a015b67560e06f11c0b6e25f12d5.jpeg"/>
          <p:cNvPicPr>
            <a:picLocks noChangeAspect="1" noChangeArrowheads="1"/>
          </p:cNvPicPr>
          <p:nvPr/>
        </p:nvPicPr>
        <p:blipFill>
          <a:blip r:embed="rId3"/>
          <a:srcRect t="23936" r="-2565" b="4255"/>
          <a:stretch>
            <a:fillRect/>
          </a:stretch>
        </p:blipFill>
        <p:spPr bwMode="auto">
          <a:xfrm>
            <a:off x="142844" y="4572007"/>
            <a:ext cx="2928958" cy="153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3557" name="Picture 6" descr="http://gim2.edu.tomsk.ru/wp-content/uploads/2020/04/IMG_0168-300x200.jpg"/>
          <p:cNvPicPr>
            <a:picLocks noChangeAspect="1" noChangeArrowheads="1"/>
          </p:cNvPicPr>
          <p:nvPr/>
        </p:nvPicPr>
        <p:blipFill>
          <a:blip r:embed="rId4"/>
          <a:srcRect l="5000" t="7500" b="17499"/>
          <a:stretch>
            <a:fillRect/>
          </a:stretch>
        </p:blipFill>
        <p:spPr bwMode="auto">
          <a:xfrm>
            <a:off x="214282" y="2928934"/>
            <a:ext cx="285035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" name="Picture 8" descr="http://gim2.edu.tomsk.ru/wp-content/uploads/2017/12/Prezentatsiya-Microsoft-Office-PowerPoint-300x225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142875"/>
            <a:ext cx="23812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0" descr="http://gim2.edu.tomsk.ru/wp-content/uploads/2017/12/IMG_8839-300x2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4714884"/>
            <a:ext cx="289401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3560" name="TextBox 7"/>
          <p:cNvSpPr txBox="1">
            <a:spLocks noChangeArrowheads="1"/>
          </p:cNvSpPr>
          <p:nvPr/>
        </p:nvSpPr>
        <p:spPr bwMode="auto">
          <a:xfrm>
            <a:off x="3357563" y="1428750"/>
            <a:ext cx="5429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Руководители ЮИД:</a:t>
            </a:r>
          </a:p>
          <a:p>
            <a:pPr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2017-2021год Данилкина Вера Борисовна</a:t>
            </a:r>
          </a:p>
          <a:p>
            <a:pPr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С 2021 года </a:t>
            </a:r>
            <a:r>
              <a:rPr lang="ru-RU" b="1" dirty="0" err="1">
                <a:solidFill>
                  <a:srgbClr val="333399"/>
                </a:solidFill>
                <a:latin typeface="+mn-lt"/>
              </a:rPr>
              <a:t>Колегова</a:t>
            </a:r>
            <a:r>
              <a:rPr lang="ru-RU" b="1" dirty="0">
                <a:solidFill>
                  <a:srgbClr val="333399"/>
                </a:solidFill>
                <a:latin typeface="+mn-lt"/>
              </a:rPr>
              <a:t> Галина Игоревна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6072198" y="4714884"/>
            <a:ext cx="2893238" cy="1928826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562" name="Picture 12" descr="http://gim2.edu.tomsk.ru/wp-content/uploads/2020/06/diplom-003-2-1-218x300.jpg"/>
          <p:cNvPicPr>
            <a:picLocks noChangeAspect="1" noChangeArrowheads="1"/>
          </p:cNvPicPr>
          <p:nvPr/>
        </p:nvPicPr>
        <p:blipFill>
          <a:blip r:embed="rId8">
            <a:lum bright="-20000" contrast="10000"/>
          </a:blip>
          <a:srcRect/>
          <a:stretch>
            <a:fillRect/>
          </a:stretch>
        </p:blipFill>
        <p:spPr bwMode="auto">
          <a:xfrm>
            <a:off x="5357818" y="2428868"/>
            <a:ext cx="1576388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3563" name="Picture 14" descr="http://gim2.edu.tomsk.ru/wp-content/uploads/2020/06/diplom-yuid-001-218x300.jpg"/>
          <p:cNvPicPr>
            <a:picLocks noChangeAspect="1" noChangeArrowheads="1"/>
          </p:cNvPicPr>
          <p:nvPr/>
        </p:nvPicPr>
        <p:blipFill>
          <a:blip r:embed="rId9">
            <a:lum bright="-20000" contrast="10000"/>
          </a:blip>
          <a:srcRect/>
          <a:stretch>
            <a:fillRect/>
          </a:stretch>
        </p:blipFill>
        <p:spPr bwMode="auto">
          <a:xfrm>
            <a:off x="3500430" y="2428868"/>
            <a:ext cx="15573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3564" name="Picture 15" descr="C:\Users\User\Desktop\Классен Данил\2020-03-05 документы\2022-01-15 диплом\диплом 001.jpg"/>
          <p:cNvPicPr>
            <a:picLocks noChangeAspect="1" noChangeArrowheads="1"/>
          </p:cNvPicPr>
          <p:nvPr/>
        </p:nvPicPr>
        <p:blipFill>
          <a:blip r:embed="rId10">
            <a:lum bright="-20000" contrast="10000"/>
          </a:blip>
          <a:srcRect/>
          <a:stretch>
            <a:fillRect/>
          </a:stretch>
        </p:blipFill>
        <p:spPr bwMode="auto">
          <a:xfrm>
            <a:off x="7215206" y="2428868"/>
            <a:ext cx="15573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0" y="714356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«Уважаем законы дорог»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857232"/>
            <a:ext cx="850112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Так всё начиналось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75" y="1785938"/>
            <a:ext cx="5715000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Наша гимназия – старейшее образовательное учреждение </a:t>
            </a:r>
            <a:r>
              <a:rPr lang="ru-RU" b="1" dirty="0" err="1">
                <a:solidFill>
                  <a:srgbClr val="333399"/>
                </a:solidFill>
                <a:latin typeface="+mn-lt"/>
              </a:rPr>
              <a:t>Асиновского</a:t>
            </a:r>
            <a:r>
              <a:rPr lang="ru-RU" b="1" dirty="0">
                <a:solidFill>
                  <a:srgbClr val="333399"/>
                </a:solidFill>
                <a:latin typeface="+mn-lt"/>
              </a:rPr>
              <a:t> района. </a:t>
            </a:r>
          </a:p>
          <a:p>
            <a:pPr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Её история началась с первой государственной школы </a:t>
            </a:r>
            <a:r>
              <a:rPr lang="ru-RU" b="1" dirty="0" err="1">
                <a:solidFill>
                  <a:srgbClr val="333399"/>
                </a:solidFill>
                <a:latin typeface="+mn-lt"/>
              </a:rPr>
              <a:t>с.Ксеньевка</a:t>
            </a:r>
            <a:r>
              <a:rPr lang="ru-RU" b="1" dirty="0">
                <a:solidFill>
                  <a:srgbClr val="333399"/>
                </a:solidFill>
                <a:latin typeface="+mn-lt"/>
              </a:rPr>
              <a:t> (Асино) в 1906 году. </a:t>
            </a:r>
          </a:p>
          <a:p>
            <a:pPr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За свою более чем 100-летнюю историю наша </a:t>
            </a:r>
          </a:p>
          <a:p>
            <a:pPr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школа была начальной,  восьмилетней, средней. 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 l="3981" t="2712" r="4466" b="10488"/>
          <a:stretch>
            <a:fillRect/>
          </a:stretch>
        </p:blipFill>
        <p:spPr bwMode="auto">
          <a:xfrm>
            <a:off x="5786446" y="1643050"/>
            <a:ext cx="3120948" cy="207170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14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7" t="7544" r="6720" b="35260"/>
          <a:stretch>
            <a:fillRect/>
          </a:stretch>
        </p:blipFill>
        <p:spPr>
          <a:xfrm>
            <a:off x="428625" y="3786188"/>
            <a:ext cx="3786188" cy="2214562"/>
          </a:xfrm>
          <a:ln w="2857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6150" name="Прямоугольник 13"/>
          <p:cNvSpPr>
            <a:spLocks noChangeArrowheads="1"/>
          </p:cNvSpPr>
          <p:nvPr/>
        </p:nvSpPr>
        <p:spPr bwMode="auto">
          <a:xfrm>
            <a:off x="4357688" y="4000500"/>
            <a:ext cx="43576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>
                <a:solidFill>
                  <a:srgbClr val="333399"/>
                </a:solidFill>
                <a:latin typeface="Constantia" panose="02030602050306030303" pitchFamily="18" charset="0"/>
              </a:rPr>
              <a:t>В 1979 году школа переезжает в новое здание.</a:t>
            </a:r>
          </a:p>
          <a:p>
            <a:pPr algn="just" eaLnBrk="1" hangingPunct="1"/>
            <a:r>
              <a:rPr lang="ru-RU" altLang="ru-RU" b="1">
                <a:solidFill>
                  <a:srgbClr val="333399"/>
                </a:solidFill>
                <a:latin typeface="Constantia" panose="02030602050306030303" pitchFamily="18" charset="0"/>
              </a:rPr>
              <a:t>В 2003 году происходит объединение школы №2 и школы №8.</a:t>
            </a:r>
          </a:p>
          <a:p>
            <a:pPr algn="just" eaLnBrk="1" hangingPunct="1"/>
            <a:r>
              <a:rPr lang="ru-RU" altLang="ru-RU" b="1">
                <a:solidFill>
                  <a:srgbClr val="333399"/>
                </a:solidFill>
                <a:latin typeface="Constantia" panose="02030602050306030303" pitchFamily="18" charset="0"/>
              </a:rPr>
              <a:t>В 2011 году школе №2 был присвоен статус гимназии.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ownloads\WhatsApp Image 2021-12-28 at 13.15.12.jpeg"/>
          <p:cNvPicPr>
            <a:picLocks noChangeAspect="1" noChangeArrowheads="1"/>
          </p:cNvPicPr>
          <p:nvPr/>
        </p:nvPicPr>
        <p:blipFill>
          <a:blip r:embed="rId2"/>
          <a:srcRect r="3125" b="16666"/>
          <a:stretch>
            <a:fillRect/>
          </a:stretch>
        </p:blipFill>
        <p:spPr bwMode="auto">
          <a:xfrm>
            <a:off x="214282" y="4214818"/>
            <a:ext cx="221456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2357422" y="785794"/>
            <a:ext cx="435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Первичное отделение РДШ</a:t>
            </a:r>
          </a:p>
        </p:txBody>
      </p:sp>
      <p:sp>
        <p:nvSpPr>
          <p:cNvPr id="22532" name="Прямоугольник 4"/>
          <p:cNvSpPr>
            <a:spLocks noChangeArrowheads="1"/>
          </p:cNvSpPr>
          <p:nvPr/>
        </p:nvSpPr>
        <p:spPr bwMode="auto">
          <a:xfrm>
            <a:off x="2786063" y="1214438"/>
            <a:ext cx="37147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333399"/>
                </a:solidFill>
                <a:latin typeface="+mn-lt"/>
              </a:rPr>
              <a:t>Создано в  апреле 2021 года</a:t>
            </a:r>
          </a:p>
          <a:p>
            <a:pPr>
              <a:defRPr/>
            </a:pPr>
            <a:endParaRPr lang="ru-RU" dirty="0">
              <a:latin typeface="Arial" charset="0"/>
            </a:endParaRPr>
          </a:p>
        </p:txBody>
      </p:sp>
      <p:pic>
        <p:nvPicPr>
          <p:cNvPr id="22533" name="Picture 2" descr="C:\Users\User\Downloads\WhatsApp Image 2022-01-11 at 17.55.20.jpeg"/>
          <p:cNvPicPr>
            <a:picLocks noChangeAspect="1" noChangeArrowheads="1"/>
          </p:cNvPicPr>
          <p:nvPr/>
        </p:nvPicPr>
        <p:blipFill>
          <a:blip r:embed="rId3"/>
          <a:srcRect t="8419" r="2105" b="7389"/>
          <a:stretch>
            <a:fillRect/>
          </a:stretch>
        </p:blipFill>
        <p:spPr bwMode="auto">
          <a:xfrm>
            <a:off x="214282" y="2571744"/>
            <a:ext cx="221457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2534" name="Picture 3" descr="C:\Users\User\Downloads\WhatsApp Image 2021-12-29 at 12.27.07.jpeg"/>
          <p:cNvPicPr>
            <a:picLocks noChangeAspect="1" noChangeArrowheads="1"/>
          </p:cNvPicPr>
          <p:nvPr/>
        </p:nvPicPr>
        <p:blipFill>
          <a:blip r:embed="rId4"/>
          <a:srcRect t="14706" r="11766" b="35295"/>
          <a:stretch>
            <a:fillRect/>
          </a:stretch>
        </p:blipFill>
        <p:spPr bwMode="auto">
          <a:xfrm>
            <a:off x="2714612" y="5286388"/>
            <a:ext cx="3195155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4583" name="TextBox 7"/>
          <p:cNvSpPr txBox="1">
            <a:spLocks noChangeArrowheads="1"/>
          </p:cNvSpPr>
          <p:nvPr/>
        </p:nvSpPr>
        <p:spPr bwMode="auto">
          <a:xfrm>
            <a:off x="7143750" y="32861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2538" name="Picture 6" descr="https://gim2.tomschool.ru/upload/tomscgim2_new/images/big/59/5a/595a93d933f1064685ce5da9ea7492b6.jpg"/>
          <p:cNvPicPr>
            <a:picLocks noChangeAspect="1" noChangeArrowheads="1"/>
          </p:cNvPicPr>
          <p:nvPr/>
        </p:nvPicPr>
        <p:blipFill>
          <a:blip r:embed="rId5"/>
          <a:srcRect t="10303" r="33479" b="33114"/>
          <a:stretch>
            <a:fillRect/>
          </a:stretch>
        </p:blipFill>
        <p:spPr bwMode="auto">
          <a:xfrm>
            <a:off x="6500826" y="3786190"/>
            <a:ext cx="2263775" cy="12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2539" name="Picture 8" descr="https://gim2.tomschool.ru/upload/tomscgim2_new/images/big/5c/cc/5ccc3ce0a8b1184f1fc1a75ea199221b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2285992"/>
            <a:ext cx="2260600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2540" name="Прямоугольник 12"/>
          <p:cNvSpPr>
            <a:spLocks noChangeArrowheads="1"/>
          </p:cNvSpPr>
          <p:nvPr/>
        </p:nvSpPr>
        <p:spPr bwMode="auto">
          <a:xfrm>
            <a:off x="214313" y="1428750"/>
            <a:ext cx="8286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Кураторы:</a:t>
            </a:r>
          </a:p>
          <a:p>
            <a:pPr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Данилкина Вера Борисовна, заместитель директора по УВР</a:t>
            </a:r>
          </a:p>
          <a:p>
            <a:pPr>
              <a:defRPr/>
            </a:pPr>
            <a:r>
              <a:rPr lang="ru-RU" b="1" dirty="0" err="1">
                <a:solidFill>
                  <a:srgbClr val="333399"/>
                </a:solidFill>
                <a:latin typeface="+mn-lt"/>
              </a:rPr>
              <a:t>Двилис</a:t>
            </a:r>
            <a:r>
              <a:rPr lang="ru-RU" b="1" dirty="0">
                <a:solidFill>
                  <a:srgbClr val="333399"/>
                </a:solidFill>
                <a:latin typeface="+mn-lt"/>
              </a:rPr>
              <a:t> Анастасия Павловна, старшая вожатая</a:t>
            </a:r>
          </a:p>
        </p:txBody>
      </p:sp>
      <p:sp>
        <p:nvSpPr>
          <p:cNvPr id="22541" name="Прямоугольник 13"/>
          <p:cNvSpPr>
            <a:spLocks noChangeArrowheads="1"/>
          </p:cNvSpPr>
          <p:nvPr/>
        </p:nvSpPr>
        <p:spPr bwMode="auto">
          <a:xfrm>
            <a:off x="2500313" y="2500313"/>
            <a:ext cx="435768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rgbClr val="333399"/>
                </a:solidFill>
                <a:latin typeface="+mn-lt"/>
              </a:rPr>
              <a:t>1 место в региональном конкурсе «Чудо марш»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rgbClr val="333399"/>
                </a:solidFill>
                <a:latin typeface="+mn-lt"/>
              </a:rPr>
              <a:t>Победители </a:t>
            </a:r>
            <a:r>
              <a:rPr lang="ru-RU" sz="1600" b="1" dirty="0" err="1">
                <a:solidFill>
                  <a:srgbClr val="333399"/>
                </a:solidFill>
                <a:latin typeface="+mn-lt"/>
              </a:rPr>
              <a:t>региональьного</a:t>
            </a:r>
            <a:r>
              <a:rPr lang="ru-RU" sz="1600" b="1" dirty="0">
                <a:solidFill>
                  <a:srgbClr val="333399"/>
                </a:solidFill>
                <a:latin typeface="+mn-lt"/>
              </a:rPr>
              <a:t> конкурса «Лучшая команда РДШ»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rgbClr val="333399"/>
                </a:solidFill>
                <a:latin typeface="+mn-lt"/>
              </a:rPr>
              <a:t>Горбунова Дарья - победитель конкурсного отбора на смену Море внутри» в ВДЦ «Смена»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600" b="1" dirty="0" err="1">
                <a:solidFill>
                  <a:srgbClr val="333399"/>
                </a:solidFill>
                <a:latin typeface="+mn-lt"/>
              </a:rPr>
              <a:t>Слободчикова</a:t>
            </a:r>
            <a:r>
              <a:rPr lang="ru-RU" sz="1600" b="1" dirty="0">
                <a:solidFill>
                  <a:srgbClr val="333399"/>
                </a:solidFill>
                <a:latin typeface="+mn-lt"/>
              </a:rPr>
              <a:t> Екатерина- участник </a:t>
            </a:r>
            <a:r>
              <a:rPr lang="en-US" sz="1600" b="1" dirty="0">
                <a:solidFill>
                  <a:srgbClr val="333399"/>
                </a:solidFill>
                <a:latin typeface="+mn-lt"/>
              </a:rPr>
              <a:t>I</a:t>
            </a:r>
            <a:r>
              <a:rPr lang="ru-RU" sz="1600" b="1" dirty="0">
                <a:solidFill>
                  <a:srgbClr val="333399"/>
                </a:solidFill>
                <a:latin typeface="+mn-lt"/>
              </a:rPr>
              <a:t> Всероссийского юношеского педагогического форума в ВДЦ «Орленок»</a:t>
            </a:r>
          </a:p>
          <a:p>
            <a:pPr>
              <a:defRPr/>
            </a:pPr>
            <a:endParaRPr lang="ru-RU" sz="1600" b="1" dirty="0">
              <a:solidFill>
                <a:srgbClr val="333399"/>
              </a:solidFill>
              <a:latin typeface="+mn-lt"/>
            </a:endParaRPr>
          </a:p>
          <a:p>
            <a:pPr>
              <a:defRPr/>
            </a:pPr>
            <a:endParaRPr lang="ru-RU" sz="1600" dirty="0">
              <a:latin typeface="Arial" charset="0"/>
            </a:endParaRPr>
          </a:p>
          <a:p>
            <a:pPr>
              <a:defRPr/>
            </a:pPr>
            <a:r>
              <a:rPr lang="ru-RU" sz="1600" b="1" dirty="0">
                <a:latin typeface="Arial" charset="0"/>
              </a:rPr>
              <a:t> </a:t>
            </a:r>
            <a:endParaRPr lang="ru-RU" sz="1600" dirty="0">
              <a:latin typeface="Arial" charset="0"/>
            </a:endParaRPr>
          </a:p>
        </p:txBody>
      </p:sp>
      <p:pic>
        <p:nvPicPr>
          <p:cNvPr id="22543" name="Picture 9" descr="I:\фото на диск\2021-2022\готово\IMG_4326.jpg"/>
          <p:cNvPicPr>
            <a:picLocks noChangeAspect="1" noChangeArrowheads="1"/>
          </p:cNvPicPr>
          <p:nvPr/>
        </p:nvPicPr>
        <p:blipFill>
          <a:blip r:embed="rId7"/>
          <a:srcRect b="5105"/>
          <a:stretch>
            <a:fillRect/>
          </a:stretch>
        </p:blipFill>
        <p:spPr bwMode="auto">
          <a:xfrm>
            <a:off x="6215074" y="5286388"/>
            <a:ext cx="22860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4589" name="AutoShape 19" descr="Вступление в РДШ. - 3 Ноября 2016 - Официальный сайт МБОУ &amp;quot;СОШ №11&amp;quot; г.Чи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590" name="AutoShape 21" descr="Вступление в РДШ. - 3 Ноября 2016 - Официальный сайт МБОУ &amp;quot;СОШ №11&amp;quot; г.Чи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2551" name="Picture 23" descr="Российское движение школьников (РДШ)"/>
          <p:cNvPicPr>
            <a:picLocks noChangeAspect="1" noChangeArrowheads="1"/>
          </p:cNvPicPr>
          <p:nvPr/>
        </p:nvPicPr>
        <p:blipFill>
          <a:blip r:embed="rId8"/>
          <a:srcRect l="23166" t="7731" r="30501" b="18815"/>
          <a:stretch>
            <a:fillRect/>
          </a:stretch>
        </p:blipFill>
        <p:spPr bwMode="auto">
          <a:xfrm>
            <a:off x="7715272" y="642918"/>
            <a:ext cx="1143008" cy="1357322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714372"/>
          </a:xfr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Спорт – это успех!</a:t>
            </a:r>
            <a:endParaRPr lang="ru-RU" sz="2400" b="1" dirty="0">
              <a:ln w="1905"/>
              <a:solidFill>
                <a:srgbClr val="33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+mn-ea"/>
              <a:cs typeface="+mn-cs"/>
            </a:endParaRPr>
          </a:p>
        </p:txBody>
      </p:sp>
      <p:pic>
        <p:nvPicPr>
          <p:cNvPr id="24579" name="Picture 4" descr="http://gim2.edu.tomsk.ru/wp-content/uploads/2021/05/WhatsApp-Image-2021-05-17-at-17.34.32-300x22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143248"/>
            <a:ext cx="214312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4580" name="Picture 6" descr="WhatsApp Image 2021-12-06 at 09.55.24.jpeg"/>
          <p:cNvPicPr>
            <a:picLocks noChangeAspect="1" noChangeArrowheads="1"/>
          </p:cNvPicPr>
          <p:nvPr/>
        </p:nvPicPr>
        <p:blipFill>
          <a:blip r:embed="rId3"/>
          <a:srcRect t="20000" b="10000"/>
          <a:stretch>
            <a:fillRect/>
          </a:stretch>
        </p:blipFill>
        <p:spPr bwMode="auto">
          <a:xfrm>
            <a:off x="142844" y="1428736"/>
            <a:ext cx="214312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4581" name="Picture 8" descr="WhatsApp Image 2021-11-22 at 09.59.39.jpeg"/>
          <p:cNvPicPr>
            <a:picLocks noChangeAspect="1" noChangeArrowheads="1"/>
          </p:cNvPicPr>
          <p:nvPr/>
        </p:nvPicPr>
        <p:blipFill>
          <a:blip r:embed="rId4"/>
          <a:srcRect t="10000"/>
          <a:stretch>
            <a:fillRect/>
          </a:stretch>
        </p:blipFill>
        <p:spPr bwMode="auto">
          <a:xfrm>
            <a:off x="285720" y="5000636"/>
            <a:ext cx="1857388" cy="167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4582" name="Picture 10" descr="https://gim2.tomschool.ru/upload/tomscgim2_new/images/big/ab/54/ab54716760106028508cccef115da170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3071810"/>
            <a:ext cx="2192338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4583" name="Picture 12" descr="https://gim2.tomschool.ru/upload/tomscgim2_new/images/big/6f/37/6f37e55dac6262de0c44bc6bf97274c1.jpeg"/>
          <p:cNvPicPr>
            <a:picLocks noChangeAspect="1" noChangeArrowheads="1"/>
          </p:cNvPicPr>
          <p:nvPr/>
        </p:nvPicPr>
        <p:blipFill>
          <a:blip r:embed="rId6"/>
          <a:srcRect l="32829" t="33269" r="31282" b="34505"/>
          <a:stretch>
            <a:fillRect/>
          </a:stretch>
        </p:blipFill>
        <p:spPr bwMode="auto">
          <a:xfrm>
            <a:off x="6786578" y="1500174"/>
            <a:ext cx="2120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4584" name="Picture 14" descr="https://gim2.tomschool.ru/upload/tomscgim2_new/images/big/4b/d6/4bd67b0e35433a821d269346a1c71ba5.jpeg"/>
          <p:cNvPicPr>
            <a:picLocks noChangeAspect="1" noChangeArrowheads="1"/>
          </p:cNvPicPr>
          <p:nvPr/>
        </p:nvPicPr>
        <p:blipFill>
          <a:blip r:embed="rId7"/>
          <a:srcRect l="10262" r="13773" b="7077"/>
          <a:stretch>
            <a:fillRect/>
          </a:stretch>
        </p:blipFill>
        <p:spPr bwMode="auto">
          <a:xfrm>
            <a:off x="6929454" y="4857760"/>
            <a:ext cx="1928826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4585" name="TextBox 11"/>
          <p:cNvSpPr txBox="1">
            <a:spLocks noChangeArrowheads="1"/>
          </p:cNvSpPr>
          <p:nvPr/>
        </p:nvSpPr>
        <p:spPr bwMode="auto">
          <a:xfrm>
            <a:off x="2500313" y="2357438"/>
            <a:ext cx="400050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2021 год</a:t>
            </a:r>
          </a:p>
          <a:p>
            <a:pPr>
              <a:buClr>
                <a:srgbClr val="333399"/>
              </a:buClr>
              <a:buFont typeface="Wingdings" pitchFamily="2" charset="2"/>
              <a:buChar char="§"/>
              <a:defRPr/>
            </a:pPr>
            <a:r>
              <a:rPr lang="ru-RU" sz="1600" b="1" dirty="0">
                <a:latin typeface="Arial" charset="0"/>
              </a:rPr>
              <a:t> </a:t>
            </a:r>
            <a:r>
              <a:rPr lang="ru-RU" sz="1600" b="1" dirty="0">
                <a:solidFill>
                  <a:srgbClr val="333399"/>
                </a:solidFill>
                <a:latin typeface="+mn-lt"/>
              </a:rPr>
              <a:t>2 место </a:t>
            </a:r>
            <a:r>
              <a:rPr lang="ru-RU" sz="1600" dirty="0">
                <a:solidFill>
                  <a:srgbClr val="333399"/>
                </a:solidFill>
                <a:latin typeface="+mn-lt"/>
              </a:rPr>
              <a:t>в лично-командном первенстве по </a:t>
            </a:r>
            <a:r>
              <a:rPr lang="ru-RU" sz="1600" dirty="0">
                <a:solidFill>
                  <a:srgbClr val="333399"/>
                </a:solidFill>
                <a:latin typeface="+mn-lt"/>
              </a:rPr>
              <a:t>плаванию.</a:t>
            </a:r>
            <a:endParaRPr lang="ru-RU" sz="1600" dirty="0">
              <a:solidFill>
                <a:srgbClr val="333399"/>
              </a:solidFill>
              <a:latin typeface="+mn-lt"/>
            </a:endParaRPr>
          </a:p>
          <a:p>
            <a:pPr>
              <a:buClr>
                <a:srgbClr val="333399"/>
              </a:buClr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rgbClr val="333399"/>
                </a:solidFill>
                <a:latin typeface="+mn-lt"/>
              </a:rPr>
              <a:t> </a:t>
            </a:r>
            <a:r>
              <a:rPr lang="ru-RU" sz="1600" b="1" dirty="0">
                <a:solidFill>
                  <a:srgbClr val="333399"/>
                </a:solidFill>
                <a:latin typeface="+mn-lt"/>
              </a:rPr>
              <a:t>2 место </a:t>
            </a:r>
            <a:r>
              <a:rPr lang="ru-RU" sz="1600" dirty="0">
                <a:solidFill>
                  <a:srgbClr val="333399"/>
                </a:solidFill>
                <a:latin typeface="+mn-lt"/>
              </a:rPr>
              <a:t>в командной эстафете по </a:t>
            </a:r>
            <a:r>
              <a:rPr lang="ru-RU" sz="1600" dirty="0">
                <a:solidFill>
                  <a:srgbClr val="333399"/>
                </a:solidFill>
                <a:latin typeface="+mn-lt"/>
              </a:rPr>
              <a:t>плаванию.</a:t>
            </a:r>
            <a:endParaRPr lang="ru-RU" sz="1600" dirty="0">
              <a:solidFill>
                <a:srgbClr val="333399"/>
              </a:solidFill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rgbClr val="333399"/>
                </a:solidFill>
                <a:latin typeface="+mn-lt"/>
              </a:rPr>
              <a:t> </a:t>
            </a:r>
            <a:r>
              <a:rPr lang="ru-RU" sz="1600" b="1" dirty="0">
                <a:solidFill>
                  <a:srgbClr val="333399"/>
                </a:solidFill>
                <a:latin typeface="+mn-lt"/>
              </a:rPr>
              <a:t>3 место </a:t>
            </a:r>
            <a:r>
              <a:rPr lang="ru-RU" sz="1600" dirty="0">
                <a:solidFill>
                  <a:srgbClr val="333399"/>
                </a:solidFill>
                <a:latin typeface="+mn-lt"/>
              </a:rPr>
              <a:t>в командном первенстве «Кросс нации 2021</a:t>
            </a:r>
            <a:r>
              <a:rPr lang="ru-RU" sz="1600" dirty="0">
                <a:solidFill>
                  <a:srgbClr val="333399"/>
                </a:solidFill>
                <a:latin typeface="+mn-lt"/>
              </a:rPr>
              <a:t>».</a:t>
            </a:r>
            <a:endParaRPr lang="ru-RU" sz="1600" dirty="0">
              <a:solidFill>
                <a:srgbClr val="333399"/>
              </a:solidFill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rgbClr val="333399"/>
                </a:solidFill>
                <a:latin typeface="+mn-lt"/>
              </a:rPr>
              <a:t> 3 место </a:t>
            </a:r>
            <a:r>
              <a:rPr lang="ru-RU" sz="1600" dirty="0">
                <a:solidFill>
                  <a:srgbClr val="333399"/>
                </a:solidFill>
                <a:latin typeface="+mn-lt"/>
              </a:rPr>
              <a:t>в первенстве по </a:t>
            </a:r>
            <a:r>
              <a:rPr lang="ru-RU" sz="1600" dirty="0">
                <a:solidFill>
                  <a:srgbClr val="333399"/>
                </a:solidFill>
                <a:latin typeface="+mn-lt"/>
              </a:rPr>
              <a:t>баскетболу.</a:t>
            </a:r>
            <a:endParaRPr lang="ru-RU" sz="1600" dirty="0">
              <a:solidFill>
                <a:srgbClr val="333399"/>
              </a:solidFill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rgbClr val="333399"/>
                </a:solidFill>
                <a:latin typeface="+mn-lt"/>
              </a:rPr>
              <a:t> </a:t>
            </a:r>
            <a:r>
              <a:rPr lang="ru-RU" sz="1600" b="1" dirty="0">
                <a:solidFill>
                  <a:srgbClr val="333399"/>
                </a:solidFill>
                <a:latin typeface="+mn-lt"/>
              </a:rPr>
              <a:t>1 место </a:t>
            </a:r>
            <a:r>
              <a:rPr lang="ru-RU" sz="1600" dirty="0">
                <a:solidFill>
                  <a:srgbClr val="333399"/>
                </a:solidFill>
                <a:latin typeface="+mn-lt"/>
              </a:rPr>
              <a:t>в открытом первенстве по лыжным гонкам «Малышок</a:t>
            </a:r>
            <a:r>
              <a:rPr lang="ru-RU" sz="1600" dirty="0">
                <a:solidFill>
                  <a:srgbClr val="333399"/>
                </a:solidFill>
                <a:latin typeface="+mn-lt"/>
              </a:rPr>
              <a:t>».</a:t>
            </a:r>
            <a:endParaRPr lang="ru-RU" sz="1600" dirty="0">
              <a:solidFill>
                <a:srgbClr val="333399"/>
              </a:solidFill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rgbClr val="333399"/>
                </a:solidFill>
                <a:latin typeface="+mn-lt"/>
              </a:rPr>
              <a:t>2 место  </a:t>
            </a:r>
            <a:r>
              <a:rPr lang="ru-RU" sz="1600" dirty="0">
                <a:solidFill>
                  <a:srgbClr val="333399"/>
                </a:solidFill>
                <a:latin typeface="+mn-lt"/>
              </a:rPr>
              <a:t>оп лыжным гонкам на приз 370 Гвардейской стрелковой </a:t>
            </a:r>
            <a:r>
              <a:rPr lang="ru-RU" sz="1600" dirty="0">
                <a:solidFill>
                  <a:srgbClr val="333399"/>
                </a:solidFill>
                <a:latin typeface="+mn-lt"/>
              </a:rPr>
              <a:t>Дивизии.</a:t>
            </a:r>
            <a:endParaRPr lang="ru-RU" sz="1600" dirty="0">
              <a:solidFill>
                <a:srgbClr val="333399"/>
              </a:solidFill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rgbClr val="333399"/>
                </a:solidFill>
                <a:latin typeface="+mn-lt"/>
              </a:rPr>
              <a:t> 2 место </a:t>
            </a:r>
            <a:r>
              <a:rPr lang="ru-RU" sz="1600" dirty="0">
                <a:solidFill>
                  <a:srgbClr val="333399"/>
                </a:solidFill>
                <a:latin typeface="+mn-lt"/>
              </a:rPr>
              <a:t>в первенстве по баскетболу (5-6 классы</a:t>
            </a:r>
            <a:r>
              <a:rPr lang="ru-RU" sz="1600" dirty="0">
                <a:solidFill>
                  <a:srgbClr val="333399"/>
                </a:solidFill>
                <a:latin typeface="+mn-lt"/>
              </a:rPr>
              <a:t>).</a:t>
            </a:r>
            <a:endParaRPr lang="ru-RU" sz="1600" dirty="0">
              <a:solidFill>
                <a:srgbClr val="333399"/>
              </a:solidFill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rgbClr val="333399"/>
                </a:solidFill>
                <a:latin typeface="+mn-lt"/>
              </a:rPr>
              <a:t> 1 место</a:t>
            </a:r>
            <a:r>
              <a:rPr lang="ru-RU" sz="1600" dirty="0">
                <a:solidFill>
                  <a:srgbClr val="333399"/>
                </a:solidFill>
                <a:latin typeface="+mn-lt"/>
              </a:rPr>
              <a:t> в первенстве по </a:t>
            </a:r>
            <a:r>
              <a:rPr lang="ru-RU" sz="1600" dirty="0">
                <a:solidFill>
                  <a:srgbClr val="333399"/>
                </a:solidFill>
                <a:latin typeface="+mn-lt"/>
              </a:rPr>
              <a:t>волейболу.</a:t>
            </a:r>
            <a:endParaRPr lang="ru-RU" sz="1600" dirty="0">
              <a:solidFill>
                <a:srgbClr val="333399"/>
              </a:solidFill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rgbClr val="333399"/>
                </a:solidFill>
                <a:latin typeface="+mn-lt"/>
              </a:rPr>
              <a:t> </a:t>
            </a:r>
            <a:r>
              <a:rPr lang="ru-RU" sz="1600" b="1" dirty="0">
                <a:solidFill>
                  <a:srgbClr val="333399"/>
                </a:solidFill>
                <a:latin typeface="+mn-lt"/>
              </a:rPr>
              <a:t>3 место </a:t>
            </a:r>
            <a:r>
              <a:rPr lang="ru-RU" sz="1600" dirty="0">
                <a:solidFill>
                  <a:srgbClr val="333399"/>
                </a:solidFill>
                <a:latin typeface="+mn-lt"/>
              </a:rPr>
              <a:t>в открытом командном первенстве по </a:t>
            </a:r>
            <a:r>
              <a:rPr lang="ru-RU" sz="1600" dirty="0" err="1">
                <a:solidFill>
                  <a:srgbClr val="333399"/>
                </a:solidFill>
                <a:latin typeface="+mn-lt"/>
              </a:rPr>
              <a:t>полиатлону</a:t>
            </a:r>
            <a:r>
              <a:rPr lang="ru-RU" sz="1600" dirty="0">
                <a:solidFill>
                  <a:srgbClr val="333399"/>
                </a:solidFill>
                <a:latin typeface="+mn-lt"/>
              </a:rPr>
              <a:t>.</a:t>
            </a:r>
            <a:endParaRPr lang="ru-RU" sz="1600" dirty="0">
              <a:solidFill>
                <a:srgbClr val="333399"/>
              </a:solidFill>
              <a:latin typeface="+mn-lt"/>
            </a:endParaRPr>
          </a:p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4586" name="TextBox 12"/>
          <p:cNvSpPr txBox="1">
            <a:spLocks noChangeArrowheads="1"/>
          </p:cNvSpPr>
          <p:nvPr/>
        </p:nvSpPr>
        <p:spPr bwMode="auto">
          <a:xfrm>
            <a:off x="2500313" y="1500188"/>
            <a:ext cx="4071937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2020 год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rgbClr val="333399"/>
                </a:solidFill>
                <a:latin typeface="+mn-lt"/>
              </a:rPr>
              <a:t>2 место </a:t>
            </a:r>
            <a:r>
              <a:rPr lang="ru-RU" sz="1600" dirty="0">
                <a:solidFill>
                  <a:srgbClr val="333399"/>
                </a:solidFill>
                <a:latin typeface="+mn-lt"/>
              </a:rPr>
              <a:t>в командном первенстве по </a:t>
            </a:r>
            <a:r>
              <a:rPr lang="ru-RU" sz="1600" dirty="0">
                <a:solidFill>
                  <a:srgbClr val="333399"/>
                </a:solidFill>
                <a:latin typeface="+mn-lt"/>
              </a:rPr>
              <a:t>баскетболу.</a:t>
            </a:r>
            <a:endParaRPr lang="ru-RU" sz="1600" dirty="0">
              <a:solidFill>
                <a:srgbClr val="333399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6143668" cy="939784"/>
          </a:xfr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Предпринимательская школа</a:t>
            </a:r>
          </a:p>
        </p:txBody>
      </p:sp>
      <p:pic>
        <p:nvPicPr>
          <p:cNvPr id="27651" name="Picture 2" descr="WhatsApp Image 2021-12-28 at 14.00.4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57188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7653" name="Picture 4" descr="WhatsApp Image 2021-10-11 at 11.33.06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2000240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1785938" y="1785938"/>
            <a:ext cx="528637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2020 год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rgbClr val="333399"/>
                </a:solidFill>
                <a:latin typeface="+mn-lt"/>
              </a:rPr>
              <a:t>Участники региональной образовательной программы «Это бизнес, Детки»</a:t>
            </a:r>
          </a:p>
          <a:p>
            <a:pPr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2021 год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rgbClr val="333399"/>
                </a:solidFill>
                <a:latin typeface="+mn-lt"/>
              </a:rPr>
              <a:t>3 место </a:t>
            </a:r>
            <a:r>
              <a:rPr lang="ru-RU" sz="1600" dirty="0">
                <a:solidFill>
                  <a:srgbClr val="333399"/>
                </a:solidFill>
                <a:latin typeface="+mn-lt"/>
              </a:rPr>
              <a:t>Межрайонный конкурс молодежных проектов «Территория делового успеха- 2021»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rgbClr val="333399"/>
                </a:solidFill>
                <a:latin typeface="+mn-lt"/>
              </a:rPr>
              <a:t>Победа в номинации «</a:t>
            </a:r>
            <a:r>
              <a:rPr lang="ru-RU" sz="1600" dirty="0" err="1">
                <a:solidFill>
                  <a:srgbClr val="333399"/>
                </a:solidFill>
                <a:latin typeface="+mn-lt"/>
              </a:rPr>
              <a:t>Профессилнализм</a:t>
            </a:r>
            <a:r>
              <a:rPr lang="ru-RU" sz="1600" dirty="0">
                <a:solidFill>
                  <a:srgbClr val="333399"/>
                </a:solidFill>
                <a:latin typeface="+mn-lt"/>
              </a:rPr>
              <a:t> и деловая коммуникация» в открытой дистанционной </a:t>
            </a:r>
            <a:r>
              <a:rPr lang="ru-RU" sz="1600" dirty="0" err="1">
                <a:solidFill>
                  <a:srgbClr val="333399"/>
                </a:solidFill>
                <a:latin typeface="+mn-lt"/>
              </a:rPr>
              <a:t>квест-игре</a:t>
            </a:r>
            <a:r>
              <a:rPr lang="ru-RU" sz="1600" dirty="0">
                <a:solidFill>
                  <a:srgbClr val="333399"/>
                </a:solidFill>
                <a:latin typeface="+mn-lt"/>
              </a:rPr>
              <a:t> «Первые шаги к предпринимательству»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rgbClr val="333399"/>
                </a:solidFill>
                <a:latin typeface="+mn-lt"/>
              </a:rPr>
              <a:t>Участники предпринимательской профильной </a:t>
            </a:r>
            <a:r>
              <a:rPr lang="ru-RU" sz="1600" dirty="0" err="1">
                <a:solidFill>
                  <a:srgbClr val="333399"/>
                </a:solidFill>
                <a:latin typeface="+mn-lt"/>
              </a:rPr>
              <a:t>смены-интенсив</a:t>
            </a:r>
            <a:r>
              <a:rPr lang="ru-RU" sz="1600" dirty="0">
                <a:solidFill>
                  <a:srgbClr val="333399"/>
                </a:solidFill>
                <a:latin typeface="+mn-lt"/>
              </a:rPr>
              <a:t> «</a:t>
            </a:r>
            <a:r>
              <a:rPr lang="en-US" sz="1600" dirty="0">
                <a:solidFill>
                  <a:srgbClr val="333399"/>
                </a:solidFill>
                <a:latin typeface="+mn-lt"/>
              </a:rPr>
              <a:t>BUSINESS PROMOTION</a:t>
            </a:r>
            <a:r>
              <a:rPr lang="ru-RU" sz="1600" dirty="0">
                <a:solidFill>
                  <a:srgbClr val="333399"/>
                </a:solidFill>
                <a:latin typeface="+mn-lt"/>
              </a:rPr>
              <a:t>»</a:t>
            </a:r>
          </a:p>
        </p:txBody>
      </p:sp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1785938" y="1214438"/>
            <a:ext cx="5786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Руководитель - </a:t>
            </a:r>
            <a:r>
              <a:rPr lang="ru-RU" b="1" dirty="0" err="1">
                <a:solidFill>
                  <a:srgbClr val="333399"/>
                </a:solidFill>
                <a:latin typeface="+mn-lt"/>
              </a:rPr>
              <a:t>Большанина</a:t>
            </a:r>
            <a:r>
              <a:rPr lang="ru-RU" b="1" dirty="0">
                <a:solidFill>
                  <a:srgbClr val="333399"/>
                </a:solidFill>
                <a:latin typeface="+mn-lt"/>
              </a:rPr>
              <a:t> Елена Геннадьевна, </a:t>
            </a:r>
          </a:p>
          <a:p>
            <a:pPr>
              <a:defRPr/>
            </a:pPr>
            <a:r>
              <a:rPr lang="ru-RU" dirty="0">
                <a:solidFill>
                  <a:srgbClr val="333399"/>
                </a:solidFill>
                <a:latin typeface="+mn-lt"/>
              </a:rPr>
              <a:t>социальный педагог</a:t>
            </a:r>
          </a:p>
        </p:txBody>
      </p:sp>
      <p:pic>
        <p:nvPicPr>
          <p:cNvPr id="27656" name="Picture 6" descr="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428604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7657" name="Picture 8" descr="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071678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7658" name="Рисунок 9" descr="дималом 001.jpg"/>
          <p:cNvPicPr>
            <a:picLocks noChangeAspect="1"/>
          </p:cNvPicPr>
          <p:nvPr/>
        </p:nvPicPr>
        <p:blipFill>
          <a:blip r:embed="rId6">
            <a:lum bright="-10000"/>
          </a:blip>
          <a:srcRect l="5096"/>
          <a:stretch>
            <a:fillRect/>
          </a:stretch>
        </p:blipFill>
        <p:spPr bwMode="auto">
          <a:xfrm>
            <a:off x="214282" y="3786190"/>
            <a:ext cx="1330326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7659" name="Рисунок 10" descr="длро 001.jpg"/>
          <p:cNvPicPr>
            <a:picLocks noChangeAspect="1"/>
          </p:cNvPicPr>
          <p:nvPr/>
        </p:nvPicPr>
        <p:blipFill>
          <a:blip r:embed="rId7">
            <a:lum bright="-20000"/>
          </a:blip>
          <a:srcRect l="5096" b="3703"/>
          <a:stretch>
            <a:fillRect/>
          </a:stretch>
        </p:blipFill>
        <p:spPr bwMode="auto">
          <a:xfrm>
            <a:off x="6286512" y="4714884"/>
            <a:ext cx="133032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7660" name="Picture 10" descr="http://gim2.edu.tomsk.ru/wp-content/uploads/2020/02/20200220_154251-300x169.jpg"/>
          <p:cNvPicPr>
            <a:picLocks noChangeAspect="1" noChangeArrowheads="1"/>
          </p:cNvPicPr>
          <p:nvPr/>
        </p:nvPicPr>
        <p:blipFill>
          <a:blip r:embed="rId8">
            <a:lum bright="-10000"/>
          </a:blip>
          <a:srcRect/>
          <a:stretch>
            <a:fillRect/>
          </a:stretch>
        </p:blipFill>
        <p:spPr bwMode="auto">
          <a:xfrm>
            <a:off x="3286116" y="5072074"/>
            <a:ext cx="2476500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7661" name="Рисунок 12" descr="олр 001.jpg"/>
          <p:cNvPicPr>
            <a:picLocks noChangeAspect="1"/>
          </p:cNvPicPr>
          <p:nvPr/>
        </p:nvPicPr>
        <p:blipFill>
          <a:blip r:embed="rId9" cstate="print">
            <a:lum bright="-20000" contrast="10000"/>
          </a:blip>
          <a:srcRect l="27058" r="6985" b="34375"/>
          <a:stretch>
            <a:fillRect/>
          </a:stretch>
        </p:blipFill>
        <p:spPr bwMode="auto">
          <a:xfrm>
            <a:off x="1500166" y="4786322"/>
            <a:ext cx="1271317" cy="174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7662" name="Рисунок 13" descr="лыдво 001.jpg"/>
          <p:cNvPicPr>
            <a:picLocks noChangeAspect="1"/>
          </p:cNvPicPr>
          <p:nvPr/>
        </p:nvPicPr>
        <p:blipFill>
          <a:blip r:embed="rId10">
            <a:lum bright="-20000"/>
          </a:blip>
          <a:srcRect l="4044" b="3570"/>
          <a:stretch>
            <a:fillRect/>
          </a:stretch>
        </p:blipFill>
        <p:spPr bwMode="auto">
          <a:xfrm>
            <a:off x="7572396" y="3571876"/>
            <a:ext cx="1393815" cy="192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sApp Image 2021-10-25 at 11.24.07.jpeg"/>
          <p:cNvPicPr>
            <a:picLocks noChangeAspect="1" noChangeArrowheads="1"/>
          </p:cNvPicPr>
          <p:nvPr/>
        </p:nvPicPr>
        <p:blipFill>
          <a:blip r:embed="rId2"/>
          <a:srcRect l="4762"/>
          <a:stretch>
            <a:fillRect/>
          </a:stretch>
        </p:blipFill>
        <p:spPr bwMode="auto">
          <a:xfrm>
            <a:off x="214282" y="2857496"/>
            <a:ext cx="1428760" cy="150019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85938" y="1428750"/>
            <a:ext cx="7358062" cy="31702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2019 год</a:t>
            </a:r>
          </a:p>
          <a:p>
            <a:pPr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Руководитель -</a:t>
            </a:r>
            <a:r>
              <a:rPr lang="ru-RU" b="1" dirty="0" err="1">
                <a:solidFill>
                  <a:srgbClr val="333399"/>
                </a:solidFill>
                <a:latin typeface="+mn-lt"/>
              </a:rPr>
              <a:t>Кастень</a:t>
            </a:r>
            <a:r>
              <a:rPr lang="ru-RU" b="1" dirty="0">
                <a:solidFill>
                  <a:srgbClr val="333399"/>
                </a:solidFill>
                <a:latin typeface="+mn-lt"/>
              </a:rPr>
              <a:t> Валентина Николаевна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rgbClr val="333399"/>
                </a:solidFill>
                <a:latin typeface="+mn-lt"/>
              </a:rPr>
              <a:t>3 место в областном патриотическом </a:t>
            </a:r>
            <a:r>
              <a:rPr lang="ru-RU" sz="1600" b="1" dirty="0" err="1">
                <a:solidFill>
                  <a:srgbClr val="333399"/>
                </a:solidFill>
                <a:latin typeface="+mn-lt"/>
              </a:rPr>
              <a:t>квесте</a:t>
            </a:r>
            <a:r>
              <a:rPr lang="ru-RU" sz="1600" b="1" dirty="0">
                <a:solidFill>
                  <a:srgbClr val="333399"/>
                </a:solidFill>
                <a:latin typeface="+mn-lt"/>
              </a:rPr>
              <a:t> «Моя гражданская инициатива»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rgbClr val="333399"/>
                </a:solidFill>
                <a:latin typeface="+mn-lt"/>
              </a:rPr>
              <a:t>Благодарность за активное участие в </a:t>
            </a:r>
            <a:r>
              <a:rPr lang="ru-RU" sz="1600" b="1" dirty="0" err="1">
                <a:solidFill>
                  <a:srgbClr val="333399"/>
                </a:solidFill>
                <a:latin typeface="+mn-lt"/>
              </a:rPr>
              <a:t>флешмобе</a:t>
            </a:r>
            <a:r>
              <a:rPr lang="ru-RU" sz="1600" b="1" dirty="0">
                <a:solidFill>
                  <a:srgbClr val="333399"/>
                </a:solidFill>
                <a:latin typeface="+mn-lt"/>
              </a:rPr>
              <a:t> «15 дружных лет»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rgbClr val="333399"/>
                </a:solidFill>
                <a:latin typeface="+mn-lt"/>
              </a:rPr>
              <a:t>2 место в интерактивном </a:t>
            </a:r>
            <a:r>
              <a:rPr lang="ru-RU" sz="1600" b="1" dirty="0" err="1">
                <a:solidFill>
                  <a:srgbClr val="333399"/>
                </a:solidFill>
                <a:latin typeface="+mn-lt"/>
              </a:rPr>
              <a:t>квесте</a:t>
            </a:r>
            <a:r>
              <a:rPr lang="ru-RU" sz="1600" b="1" dirty="0">
                <a:solidFill>
                  <a:srgbClr val="333399"/>
                </a:solidFill>
                <a:latin typeface="+mn-lt"/>
              </a:rPr>
              <a:t> «1+5=15»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rgbClr val="333399"/>
                </a:solidFill>
                <a:latin typeface="+mn-lt"/>
              </a:rPr>
              <a:t>Лауреаты 1 степени в деловой игре «Конституция в России. История и современность»</a:t>
            </a:r>
          </a:p>
          <a:p>
            <a:pPr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2021 год</a:t>
            </a:r>
          </a:p>
          <a:p>
            <a:pPr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Руководитель  - </a:t>
            </a:r>
            <a:r>
              <a:rPr lang="ru-RU" b="1" dirty="0" err="1">
                <a:solidFill>
                  <a:srgbClr val="333399"/>
                </a:solidFill>
                <a:latin typeface="+mn-lt"/>
              </a:rPr>
              <a:t>Булавкина</a:t>
            </a:r>
            <a:r>
              <a:rPr lang="ru-RU" b="1" dirty="0">
                <a:solidFill>
                  <a:srgbClr val="333399"/>
                </a:solidFill>
                <a:latin typeface="+mn-lt"/>
              </a:rPr>
              <a:t> Елена Александровна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600" b="1" dirty="0">
                <a:solidFill>
                  <a:srgbClr val="333399"/>
                </a:solidFill>
                <a:latin typeface="+mn-lt"/>
              </a:rPr>
              <a:t>Участники смены - </a:t>
            </a:r>
            <a:r>
              <a:rPr lang="ru-RU" sz="1600" b="1" dirty="0" err="1">
                <a:solidFill>
                  <a:srgbClr val="333399"/>
                </a:solidFill>
                <a:latin typeface="+mn-lt"/>
              </a:rPr>
              <a:t>интенсив</a:t>
            </a:r>
            <a:r>
              <a:rPr lang="ru-RU" sz="1600" b="1" dirty="0">
                <a:solidFill>
                  <a:srgbClr val="333399"/>
                </a:solidFill>
                <a:latin typeface="+mn-lt"/>
              </a:rPr>
              <a:t> по проектной деятельности "Россия-это мы"</a:t>
            </a:r>
          </a:p>
        </p:txBody>
      </p:sp>
      <p:pic>
        <p:nvPicPr>
          <p:cNvPr id="5" name="Рисунок 4" descr="цго 001.jpg"/>
          <p:cNvPicPr>
            <a:picLocks noChangeAspect="1"/>
          </p:cNvPicPr>
          <p:nvPr/>
        </p:nvPicPr>
        <p:blipFill>
          <a:blip r:embed="rId3" cstate="print">
            <a:lum bright="-20000" contrast="20000"/>
          </a:blip>
          <a:srcRect l="8670" t="3149" b="2370"/>
          <a:stretch>
            <a:fillRect/>
          </a:stretch>
        </p:blipFill>
        <p:spPr>
          <a:xfrm>
            <a:off x="142844" y="428604"/>
            <a:ext cx="1555234" cy="2214578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ло 001.jpg"/>
          <p:cNvPicPr>
            <a:picLocks noChangeAspect="1"/>
          </p:cNvPicPr>
          <p:nvPr/>
        </p:nvPicPr>
        <p:blipFill>
          <a:blip r:embed="rId4" cstate="print">
            <a:lum bright="-10000"/>
          </a:blip>
          <a:stretch>
            <a:fillRect/>
          </a:stretch>
        </p:blipFill>
        <p:spPr>
          <a:xfrm>
            <a:off x="6072198" y="4500570"/>
            <a:ext cx="1357322" cy="1868314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C:\Users\123\Desktop\Новая папка (2)\32.jpg"/>
          <p:cNvPicPr/>
          <p:nvPr/>
        </p:nvPicPr>
        <p:blipFill>
          <a:blip r:embed="rId5" cstate="print">
            <a:lum bright="-20000" contrast="10000"/>
            <a:extLst/>
          </a:blip>
          <a:srcRect/>
          <a:stretch>
            <a:fillRect/>
          </a:stretch>
        </p:blipFill>
        <p:spPr bwMode="auto">
          <a:xfrm>
            <a:off x="1714480" y="4714884"/>
            <a:ext cx="1357322" cy="185738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6" cstate="print">
            <a:lum bright="-20000" contrast="10000"/>
          </a:blip>
          <a:stretch>
            <a:fillRect/>
          </a:stretch>
        </p:blipFill>
        <p:spPr>
          <a:xfrm rot="10800000">
            <a:off x="4643438" y="4572008"/>
            <a:ext cx="1318945" cy="1864384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6.jpg"/>
          <p:cNvPicPr>
            <a:picLocks noChangeAspect="1"/>
          </p:cNvPicPr>
          <p:nvPr/>
        </p:nvPicPr>
        <p:blipFill>
          <a:blip r:embed="rId7" cstate="print">
            <a:lum bright="-10000"/>
          </a:blip>
          <a:stretch>
            <a:fillRect/>
          </a:stretch>
        </p:blipFill>
        <p:spPr>
          <a:xfrm rot="10800000">
            <a:off x="285720" y="4786322"/>
            <a:ext cx="1357322" cy="190501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10.jpg"/>
          <p:cNvPicPr>
            <a:picLocks noChangeAspect="1"/>
          </p:cNvPicPr>
          <p:nvPr/>
        </p:nvPicPr>
        <p:blipFill>
          <a:blip r:embed="rId8" cstate="print">
            <a:lum bright="-20000"/>
          </a:blip>
          <a:stretch>
            <a:fillRect/>
          </a:stretch>
        </p:blipFill>
        <p:spPr>
          <a:xfrm rot="10800000">
            <a:off x="3214678" y="4643446"/>
            <a:ext cx="1285884" cy="1817652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11.jpg"/>
          <p:cNvPicPr>
            <a:picLocks noChangeAspect="1"/>
          </p:cNvPicPr>
          <p:nvPr/>
        </p:nvPicPr>
        <p:blipFill>
          <a:blip r:embed="rId9" cstate="print">
            <a:lum bright="-10000"/>
          </a:blip>
          <a:stretch>
            <a:fillRect/>
          </a:stretch>
        </p:blipFill>
        <p:spPr>
          <a:xfrm rot="10800000">
            <a:off x="7572396" y="4429132"/>
            <a:ext cx="1324961" cy="1872889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0" y="78579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Центр гражданского образования </a:t>
            </a:r>
          </a:p>
          <a:p>
            <a:pPr algn="ctr">
              <a:defRPr/>
            </a:pPr>
            <a:r>
              <a:rPr lang="ru-RU" sz="2400" b="1" dirty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«Лидер </a:t>
            </a:r>
            <a:r>
              <a:rPr lang="en-US" sz="2400" b="1" dirty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XXI</a:t>
            </a:r>
            <a:r>
              <a:rPr lang="ru-RU" sz="2400" b="1" dirty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века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\Desktop\157fef49-4680-4153-a0f5-4a21554f1f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500438"/>
            <a:ext cx="3554706" cy="236980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500063" y="3357563"/>
            <a:ext cx="5214937" cy="30464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i="1" dirty="0">
                <a:solidFill>
                  <a:srgbClr val="333399"/>
                </a:solidFill>
                <a:latin typeface="+mn-lt"/>
              </a:rPr>
              <a:t>В твоих стенах мы познаем науку,</a:t>
            </a:r>
          </a:p>
          <a:p>
            <a:pPr>
              <a:defRPr/>
            </a:pPr>
            <a:r>
              <a:rPr lang="ru-RU" sz="1600" b="1" i="1" dirty="0">
                <a:solidFill>
                  <a:srgbClr val="333399"/>
                </a:solidFill>
                <a:latin typeface="+mn-lt"/>
              </a:rPr>
              <a:t>Учились здесь писать, читать, считать.</a:t>
            </a:r>
          </a:p>
          <a:p>
            <a:pPr>
              <a:defRPr/>
            </a:pPr>
            <a:r>
              <a:rPr lang="ru-RU" sz="1600" b="1" i="1" dirty="0">
                <a:solidFill>
                  <a:srgbClr val="333399"/>
                </a:solidFill>
                <a:latin typeface="+mn-lt"/>
              </a:rPr>
              <a:t>Учились быть полезными друг другу</a:t>
            </a:r>
          </a:p>
          <a:p>
            <a:pPr>
              <a:defRPr/>
            </a:pPr>
            <a:r>
              <a:rPr lang="ru-RU" sz="1600" b="1" i="1" dirty="0">
                <a:solidFill>
                  <a:srgbClr val="333399"/>
                </a:solidFill>
                <a:latin typeface="+mn-lt"/>
              </a:rPr>
              <a:t>И за свои поступки отвечать.</a:t>
            </a:r>
          </a:p>
          <a:p>
            <a:pPr>
              <a:defRPr/>
            </a:pPr>
            <a:r>
              <a:rPr lang="ru-RU" sz="1600" b="1" i="1" dirty="0">
                <a:solidFill>
                  <a:srgbClr val="333399"/>
                </a:solidFill>
                <a:latin typeface="+mn-lt"/>
              </a:rPr>
              <a:t>Ты нас сплотила, сделала друзьями,</a:t>
            </a:r>
          </a:p>
          <a:p>
            <a:pPr>
              <a:defRPr/>
            </a:pPr>
            <a:r>
              <a:rPr lang="ru-RU" sz="1600" b="1" i="1" dirty="0">
                <a:solidFill>
                  <a:srgbClr val="333399"/>
                </a:solidFill>
                <a:latin typeface="+mn-lt"/>
              </a:rPr>
              <a:t>Добро и мудрость поселила в нас.</a:t>
            </a:r>
          </a:p>
          <a:p>
            <a:pPr>
              <a:defRPr/>
            </a:pPr>
            <a:r>
              <a:rPr lang="ru-RU" sz="1600" b="1" i="1" dirty="0">
                <a:solidFill>
                  <a:srgbClr val="333399"/>
                </a:solidFill>
                <a:latin typeface="+mn-lt"/>
              </a:rPr>
              <a:t>Теперь гордишься ты выпускниками,</a:t>
            </a:r>
          </a:p>
          <a:p>
            <a:pPr>
              <a:defRPr/>
            </a:pPr>
            <a:r>
              <a:rPr lang="ru-RU" sz="1600" b="1" i="1" dirty="0">
                <a:solidFill>
                  <a:srgbClr val="333399"/>
                </a:solidFill>
                <a:latin typeface="+mn-lt"/>
              </a:rPr>
              <a:t>Которых провожала: «В добрый час!»</a:t>
            </a:r>
          </a:p>
          <a:p>
            <a:pPr>
              <a:defRPr/>
            </a:pPr>
            <a:r>
              <a:rPr lang="ru-RU" sz="1600" b="1" i="1" dirty="0">
                <a:solidFill>
                  <a:srgbClr val="333399"/>
                </a:solidFill>
                <a:latin typeface="+mn-lt"/>
              </a:rPr>
              <a:t>И уходя, тебе мы пожелаем,</a:t>
            </a:r>
          </a:p>
          <a:p>
            <a:pPr>
              <a:defRPr/>
            </a:pPr>
            <a:r>
              <a:rPr lang="ru-RU" sz="1600" b="1" i="1" dirty="0">
                <a:solidFill>
                  <a:srgbClr val="333399"/>
                </a:solidFill>
                <a:latin typeface="+mn-lt"/>
              </a:rPr>
              <a:t>Чтоб неподвластна ты была годам,</a:t>
            </a:r>
          </a:p>
          <a:p>
            <a:pPr>
              <a:defRPr/>
            </a:pPr>
            <a:r>
              <a:rPr lang="ru-RU" sz="1600" b="1" i="1" dirty="0">
                <a:solidFill>
                  <a:srgbClr val="333399"/>
                </a:solidFill>
                <a:latin typeface="+mn-lt"/>
              </a:rPr>
              <a:t>Чтобы стояла, только процветая!</a:t>
            </a:r>
          </a:p>
          <a:p>
            <a:pPr>
              <a:defRPr/>
            </a:pPr>
            <a:r>
              <a:rPr lang="ru-RU" sz="1600" b="1" i="1" dirty="0">
                <a:solidFill>
                  <a:srgbClr val="333399"/>
                </a:solidFill>
                <a:latin typeface="+mn-lt"/>
              </a:rPr>
              <a:t>И долгих лет твоим учителям!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50" y="928688"/>
            <a:ext cx="85725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i="1" dirty="0">
                <a:solidFill>
                  <a:srgbClr val="333399"/>
                </a:solidFill>
                <a:latin typeface="+mn-lt"/>
              </a:rPr>
              <a:t>Дорогая гимназия, </a:t>
            </a:r>
          </a:p>
          <a:p>
            <a:pPr algn="just">
              <a:defRPr/>
            </a:pPr>
            <a:r>
              <a:rPr lang="ru-RU" sz="1600" b="1" i="1" dirty="0">
                <a:solidFill>
                  <a:srgbClr val="333399"/>
                </a:solidFill>
                <a:latin typeface="+mn-lt"/>
              </a:rPr>
              <a:t>пусть дети продолжат получать важные знания, совершать великие открытия, узнают что-то новое и интересное! И пусть каждый из них сможет себя проявить и добиться высоких результатов, а наши учителя будут раскрывать таланты и способности, давать добрые советы и верные наставления. Пусть каждый день, проведённый в гимназии, будет для всех  плодотворным и успешным, весёлым и насыщенным. </a:t>
            </a:r>
            <a:r>
              <a:rPr lang="ru-RU" sz="1600" b="1" i="1" dirty="0">
                <a:solidFill>
                  <a:srgbClr val="333399"/>
                </a:solidFill>
                <a:latin typeface="+mn-lt"/>
              </a:rPr>
              <a:t>Желаем, чтобы из </a:t>
            </a:r>
            <a:r>
              <a:rPr lang="ru-RU" sz="1600" b="1" i="1" dirty="0">
                <a:solidFill>
                  <a:srgbClr val="333399"/>
                </a:solidFill>
                <a:latin typeface="+mn-lt"/>
              </a:rPr>
              <a:t>твоих </a:t>
            </a:r>
            <a:r>
              <a:rPr lang="ru-RU" sz="1600" b="1" i="1" dirty="0">
                <a:solidFill>
                  <a:srgbClr val="333399"/>
                </a:solidFill>
                <a:latin typeface="+mn-lt"/>
              </a:rPr>
              <a:t>дверей выходило, как можно больше выдающихся людей, которые смогут прославить </a:t>
            </a:r>
            <a:r>
              <a:rPr lang="ru-RU" sz="1600" b="1" i="1" dirty="0">
                <a:solidFill>
                  <a:srgbClr val="333399"/>
                </a:solidFill>
                <a:latin typeface="+mn-lt"/>
              </a:rPr>
              <a:t>родную гимназию и</a:t>
            </a:r>
            <a:r>
              <a:rPr lang="ru-RU" sz="1600" b="1" i="1" dirty="0">
                <a:solidFill>
                  <a:srgbClr val="333399"/>
                </a:solidFill>
                <a:latin typeface="+mn-lt"/>
              </a:rPr>
              <a:t> педагогов, давших им старт в</a:t>
            </a:r>
            <a:r>
              <a:rPr lang="ru-RU" sz="1600" b="1" i="1">
                <a:solidFill>
                  <a:srgbClr val="333399"/>
                </a:solidFill>
                <a:latin typeface="+mn-lt"/>
              </a:rPr>
              <a:t> </a:t>
            </a:r>
            <a:r>
              <a:rPr lang="ru-RU" sz="1600" b="1" i="1">
                <a:solidFill>
                  <a:srgbClr val="333399"/>
                </a:solidFill>
                <a:latin typeface="+mn-lt"/>
              </a:rPr>
              <a:t>жизни</a:t>
            </a:r>
            <a:r>
              <a:rPr lang="ru-RU" sz="1600" b="1" i="1">
                <a:solidFill>
                  <a:srgbClr val="333399"/>
                </a:solidFill>
                <a:latin typeface="+mn-lt"/>
              </a:rPr>
              <a:t>!</a:t>
            </a:r>
            <a:endParaRPr lang="ru-RU" sz="1600" b="1" i="1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4714875" y="6357938"/>
            <a:ext cx="4000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600" b="1" i="1" dirty="0">
                <a:solidFill>
                  <a:srgbClr val="333399"/>
                </a:solidFill>
                <a:latin typeface="+mn-lt"/>
              </a:rPr>
              <a:t>Твои выпускники</a:t>
            </a:r>
            <a:endParaRPr lang="ru-RU" sz="1600" i="1" dirty="0">
              <a:solidFill>
                <a:srgbClr val="33339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4282" y="785794"/>
            <a:ext cx="871543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Руководство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50" y="1500188"/>
          <a:ext cx="8653463" cy="497046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30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0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06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06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06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29817">
                <a:tc gridSpan="5">
                  <a:txBody>
                    <a:bodyPr/>
                    <a:lstStyle/>
                    <a:p>
                      <a:pPr marL="639763" lvl="1" indent="-639763" algn="ctr" eaLnBrk="1" fontAlgn="auto" hangingPunct="1"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None/>
                        <a:defRPr/>
                      </a:pPr>
                      <a:endParaRPr lang="ru-RU" sz="1800" b="1" dirty="0" smtClean="0">
                        <a:solidFill>
                          <a:srgbClr val="333399"/>
                        </a:solidFill>
                      </a:endParaRPr>
                    </a:p>
                    <a:p>
                      <a:pPr marL="639763" lvl="1" indent="-639763" algn="ctr" eaLnBrk="1" fontAlgn="auto" hangingPunct="1"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None/>
                        <a:defRPr/>
                      </a:pPr>
                      <a:r>
                        <a:rPr lang="ru-RU" sz="2000" b="1" dirty="0" smtClean="0">
                          <a:solidFill>
                            <a:srgbClr val="333399"/>
                          </a:solidFill>
                        </a:rPr>
                        <a:t>Директор</a:t>
                      </a:r>
                    </a:p>
                    <a:p>
                      <a:pPr marL="639763" lvl="1" indent="-639763" algn="ctr" eaLnBrk="1" fontAlgn="auto" hangingPunct="1"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None/>
                        <a:defRPr/>
                      </a:pPr>
                      <a:endParaRPr lang="ru-RU" sz="2000" b="1" dirty="0" smtClean="0">
                        <a:solidFill>
                          <a:srgbClr val="333399"/>
                        </a:solidFill>
                      </a:endParaRPr>
                    </a:p>
                    <a:p>
                      <a:pPr marL="246063" lvl="1" indent="-246063" algn="ctr" eaLnBrk="1" fontAlgn="auto" hangingPunct="1"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None/>
                        <a:defRPr/>
                      </a:pPr>
                      <a:r>
                        <a:rPr lang="ru-RU" sz="2000" b="0" dirty="0" smtClean="0">
                          <a:solidFill>
                            <a:srgbClr val="333399"/>
                          </a:solidFill>
                        </a:rPr>
                        <a:t>Седюкова Наталья Валентиновна</a:t>
                      </a:r>
                      <a:endParaRPr lang="ru-RU" sz="2000" dirty="0"/>
                    </a:p>
                  </a:txBody>
                  <a:tcPr marL="91438" marR="91438" marT="45718" marB="457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829">
                <a:tc gridSpan="5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rgbClr val="333399"/>
                        </a:solidFill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333399"/>
                          </a:solidFill>
                        </a:rPr>
                        <a:t>Заместители директора по учебно-воспитательной работе: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rgbClr val="333399"/>
                        </a:solidFill>
                      </a:endParaRPr>
                    </a:p>
                  </a:txBody>
                  <a:tcPr marL="91438" marR="91438" marT="45718" marB="457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5817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333399"/>
                        </a:solidFill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333399"/>
                        </a:solidFill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333399"/>
                        </a:solidFill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333399"/>
                        </a:solidFill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333399"/>
                        </a:solidFill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333399"/>
                        </a:solidFill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333399"/>
                          </a:solidFill>
                        </a:rPr>
                        <a:t>Микулич 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333399"/>
                          </a:solidFill>
                        </a:rPr>
                        <a:t>Нина Васильевна</a:t>
                      </a:r>
                      <a:endParaRPr lang="ru-RU" sz="1800" dirty="0" smtClean="0">
                        <a:solidFill>
                          <a:srgbClr val="333399"/>
                        </a:solidFill>
                      </a:endParaRPr>
                    </a:p>
                  </a:txBody>
                  <a:tcPr marL="91438" marR="91438" marT="45718" marB="457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40080" marR="0" lvl="1" indent="-246888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333399"/>
                        </a:solidFill>
                      </a:endParaRPr>
                    </a:p>
                    <a:p>
                      <a:pPr marL="640080" marR="0" lvl="1" indent="-246888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333399"/>
                        </a:solidFill>
                      </a:endParaRPr>
                    </a:p>
                    <a:p>
                      <a:pPr marL="640080" marR="0" lvl="1" indent="-246888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333399"/>
                        </a:solidFill>
                      </a:endParaRPr>
                    </a:p>
                    <a:p>
                      <a:pPr marL="640080" marR="0" lvl="1" indent="-246888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333399"/>
                        </a:solidFill>
                      </a:endParaRPr>
                    </a:p>
                    <a:p>
                      <a:pPr marL="640080" marR="0" lvl="1" indent="-246888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333399"/>
                        </a:solidFill>
                      </a:endParaRPr>
                    </a:p>
                    <a:p>
                      <a:pPr marL="640080" marR="0" lvl="1" indent="-246888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333399"/>
                        </a:solidFill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333399"/>
                          </a:solidFill>
                        </a:rPr>
                        <a:t>Водянникова 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333399"/>
                          </a:solidFill>
                        </a:rPr>
                        <a:t>Галина Васильевна</a:t>
                      </a:r>
                    </a:p>
                  </a:txBody>
                  <a:tcPr marL="91438" marR="91438" marT="45718" marB="457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333399"/>
                        </a:solidFill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333399"/>
                        </a:solidFill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333399"/>
                        </a:solidFill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333399"/>
                        </a:solidFill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333399"/>
                        </a:solidFill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333399"/>
                        </a:solidFill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333399"/>
                          </a:solidFill>
                        </a:rPr>
                        <a:t>Баркова 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333399"/>
                          </a:solidFill>
                        </a:rPr>
                        <a:t>Юлия Николаевна</a:t>
                      </a:r>
                      <a:endParaRPr lang="ru-RU" sz="1800" dirty="0" smtClean="0">
                        <a:solidFill>
                          <a:srgbClr val="333399"/>
                        </a:solidFill>
                      </a:endParaRPr>
                    </a:p>
                  </a:txBody>
                  <a:tcPr marL="91438" marR="91438" marT="45718" marB="457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9763" marR="0" lvl="1" indent="-639763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333399"/>
                        </a:solidFill>
                      </a:endParaRPr>
                    </a:p>
                    <a:p>
                      <a:pPr marL="639763" marR="0" lvl="1" indent="-639763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333399"/>
                        </a:solidFill>
                      </a:endParaRPr>
                    </a:p>
                    <a:p>
                      <a:pPr marL="639763" marR="0" lvl="1" indent="-639763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333399"/>
                        </a:solidFill>
                      </a:endParaRPr>
                    </a:p>
                    <a:p>
                      <a:pPr marL="639763" marR="0" lvl="1" indent="-639763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333399"/>
                        </a:solidFill>
                      </a:endParaRPr>
                    </a:p>
                    <a:p>
                      <a:pPr marL="639763" marR="0" lvl="1" indent="-639763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333399"/>
                        </a:solidFill>
                      </a:endParaRPr>
                    </a:p>
                    <a:p>
                      <a:pPr marL="639763" marR="0" lvl="1" indent="-639763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333399"/>
                        </a:solidFill>
                      </a:endParaRPr>
                    </a:p>
                    <a:p>
                      <a:pPr marL="639763" marR="0" lvl="1" indent="-639763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333399"/>
                          </a:solidFill>
                        </a:rPr>
                        <a:t>Пономарева </a:t>
                      </a:r>
                    </a:p>
                    <a:p>
                      <a:pPr marL="639763" marR="0" lvl="1" indent="-639763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333399"/>
                          </a:solidFill>
                        </a:rPr>
                        <a:t>Яна </a:t>
                      </a:r>
                    </a:p>
                    <a:p>
                      <a:pPr marL="639763" marR="0" lvl="1" indent="-639763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333399"/>
                          </a:solidFill>
                        </a:rPr>
                        <a:t>Юрьевна</a:t>
                      </a:r>
                    </a:p>
                  </a:txBody>
                  <a:tcPr marL="91438" marR="91438" marT="45718" marB="457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40080" marR="0" lvl="1" indent="-246888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rgbClr val="333399"/>
                        </a:solidFill>
                      </a:endParaRPr>
                    </a:p>
                    <a:p>
                      <a:pPr marL="639763" marR="0" lvl="1" indent="-639763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333399"/>
                        </a:solidFill>
                      </a:endParaRPr>
                    </a:p>
                    <a:p>
                      <a:pPr marL="639763" marR="0" lvl="1" indent="-639763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333399"/>
                        </a:solidFill>
                      </a:endParaRPr>
                    </a:p>
                    <a:p>
                      <a:pPr marL="639763" marR="0" lvl="1" indent="-639763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333399"/>
                        </a:solidFill>
                      </a:endParaRPr>
                    </a:p>
                    <a:p>
                      <a:pPr marL="639763" marR="0" lvl="1" indent="-639763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333399"/>
                        </a:solidFill>
                      </a:endParaRPr>
                    </a:p>
                    <a:p>
                      <a:pPr marL="639763" marR="0" lvl="1" indent="-639763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rgbClr val="333399"/>
                        </a:solidFill>
                      </a:endParaRPr>
                    </a:p>
                    <a:p>
                      <a:pPr marL="639763" marR="0" lvl="1" indent="-639763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333399"/>
                          </a:solidFill>
                        </a:rPr>
                        <a:t>Данилкина </a:t>
                      </a:r>
                    </a:p>
                    <a:p>
                      <a:pPr marL="639763" marR="0" lvl="1" indent="-639763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333399"/>
                          </a:solidFill>
                        </a:rPr>
                        <a:t>Вера </a:t>
                      </a:r>
                    </a:p>
                    <a:p>
                      <a:pPr marL="639763" marR="0" lvl="1" indent="-639763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333399"/>
                          </a:solidFill>
                        </a:rPr>
                        <a:t>Борисовна</a:t>
                      </a:r>
                      <a:endParaRPr lang="ru-RU" sz="1800" dirty="0" smtClean="0">
                        <a:solidFill>
                          <a:srgbClr val="333399"/>
                        </a:solidFill>
                      </a:endParaRPr>
                    </a:p>
                  </a:txBody>
                  <a:tcPr marL="91438" marR="91438" marT="45718" marB="457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179" name="Picture 2" descr="DSC_2036.jpg"/>
          <p:cNvPicPr>
            <a:picLocks noChangeAspect="1" noChangeArrowheads="1"/>
          </p:cNvPicPr>
          <p:nvPr/>
        </p:nvPicPr>
        <p:blipFill>
          <a:blip r:embed="rId2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 b="11649"/>
          <a:stretch>
            <a:fillRect/>
          </a:stretch>
        </p:blipFill>
        <p:spPr bwMode="auto">
          <a:xfrm>
            <a:off x="4214813" y="4000500"/>
            <a:ext cx="809625" cy="1214438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4" descr="Фото Седюкова.jpg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428750"/>
            <a:ext cx="1000125" cy="1333500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6" descr="IMG_2506-200x300.jpg"/>
          <p:cNvPicPr>
            <a:picLocks noChangeAspect="1" noChangeArrowheads="1"/>
          </p:cNvPicPr>
          <p:nvPr/>
        </p:nvPicPr>
        <p:blipFill>
          <a:blip r:embed="rId4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6" t="22568" r="19930" b="17598"/>
          <a:stretch>
            <a:fillRect/>
          </a:stretch>
        </p:blipFill>
        <p:spPr bwMode="auto">
          <a:xfrm>
            <a:off x="785813" y="4000500"/>
            <a:ext cx="857250" cy="1214438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8" descr="IMG_2554-kopiya-202x300.jpg"/>
          <p:cNvPicPr>
            <a:picLocks noChangeAspect="1" noChangeArrowheads="1"/>
          </p:cNvPicPr>
          <p:nvPr/>
        </p:nvPicPr>
        <p:blipFill>
          <a:blip r:embed="rId5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" t="9525" r="15134" b="14285"/>
          <a:stretch>
            <a:fillRect/>
          </a:stretch>
        </p:blipFill>
        <p:spPr bwMode="auto">
          <a:xfrm>
            <a:off x="2500313" y="4000500"/>
            <a:ext cx="835025" cy="1214438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6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000500"/>
            <a:ext cx="857250" cy="1196975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4" name="AutoShape 17" descr="https://web.whatsapp.com/pp?e=https%3A%2F%2Fpps.whatsapp.net%2Fv%2Ft61.24694-24%2F135357353_120338646603055_8684006640965923980_n.jpg%3Fccb%3D11-4%26oh%3D2d3277cf7a70b8c4e44ce2a2ec536c46%26oe%3D61FB9EFD&amp;t=l&amp;u=79234180624%40c.us&amp;i=1610639908&amp;n=MvJYXXVU6tcLrSX8S4c1b%2BItC0fIMKxklWG5PiiogWk%3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7185" name="Picture 18"/>
          <p:cNvPicPr>
            <a:picLocks noChangeAspect="1" noChangeArrowheads="1"/>
          </p:cNvPicPr>
          <p:nvPr/>
        </p:nvPicPr>
        <p:blipFill>
          <a:blip r:embed="rId7" cstate="print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5882" r="17647"/>
          <a:stretch>
            <a:fillRect/>
          </a:stretch>
        </p:blipFill>
        <p:spPr bwMode="auto">
          <a:xfrm>
            <a:off x="5929313" y="4000500"/>
            <a:ext cx="835025" cy="1214438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5720" y="857232"/>
            <a:ext cx="850112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Педагогический коллектив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75" y="1500188"/>
            <a:ext cx="9001125" cy="4103687"/>
          </a:xfrm>
        </p:spPr>
        <p:txBody>
          <a:bodyPr>
            <a:noAutofit/>
          </a:bodyPr>
          <a:lstStyle/>
          <a:p>
            <a:pPr marL="640080" lvl="1" indent="-246888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ru-RU" sz="1800" dirty="0" smtClean="0">
                <a:solidFill>
                  <a:srgbClr val="333399"/>
                </a:solidFill>
              </a:rPr>
              <a:t>35% - высшей квалификационной категории;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ru-RU" sz="1800" dirty="0" smtClean="0">
                <a:solidFill>
                  <a:srgbClr val="333399"/>
                </a:solidFill>
              </a:rPr>
              <a:t>40% - первой квалификационной категории;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ru-RU" sz="1800" dirty="0" smtClean="0">
                <a:solidFill>
                  <a:srgbClr val="333399"/>
                </a:solidFill>
              </a:rPr>
              <a:t>12 - Почетных работников общего образования;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ru-RU" sz="1800" dirty="0" smtClean="0">
                <a:solidFill>
                  <a:srgbClr val="333399"/>
                </a:solidFill>
              </a:rPr>
              <a:t>18 - награждены грамотой Министерства Образования и науки РФ;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ru-RU" sz="1800" dirty="0" smtClean="0">
                <a:solidFill>
                  <a:srgbClr val="333399"/>
                </a:solidFill>
              </a:rPr>
              <a:t>5 - победителей районного конкурса «Учитель года»;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ru-RU" sz="1800" dirty="0" smtClean="0">
                <a:solidFill>
                  <a:srgbClr val="333399"/>
                </a:solidFill>
              </a:rPr>
              <a:t>10 –лауреатов районного конкурса «Учитель года»;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ru-RU" sz="1800" dirty="0" smtClean="0">
                <a:solidFill>
                  <a:srgbClr val="333399"/>
                </a:solidFill>
              </a:rPr>
              <a:t>1- лауреат премии Томской области в сфере образования и науки;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ru-RU" sz="1800" dirty="0" smtClean="0">
                <a:solidFill>
                  <a:srgbClr val="333399"/>
                </a:solidFill>
              </a:rPr>
              <a:t>1- лауреат областного конкурса «Человек года»;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ru-RU" sz="1800" dirty="0" smtClean="0">
                <a:solidFill>
                  <a:srgbClr val="333399"/>
                </a:solidFill>
              </a:rPr>
              <a:t>8 - победителей конкурса лучших учителей РФ в ПНП «Образование»;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ru-RU" sz="1800" dirty="0" smtClean="0">
                <a:solidFill>
                  <a:srgbClr val="333399"/>
                </a:solidFill>
              </a:rPr>
              <a:t>1- лауреат областного  конкурса «Лидер в образовании»;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ru-RU" sz="1800" dirty="0" smtClean="0">
                <a:solidFill>
                  <a:srgbClr val="333399"/>
                </a:solidFill>
              </a:rPr>
              <a:t>31 – стипендиат Губернатора Томской области.</a:t>
            </a:r>
          </a:p>
        </p:txBody>
      </p:sp>
      <p:sp>
        <p:nvSpPr>
          <p:cNvPr id="8196" name="AutoShape 5" descr="Школьный конкурс профессионального мастерства «КЛАССный учитель» —  «Классическая школа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197" name="AutoShape 7" descr="Школьный конкурс профессионального мастерства «КЛАССный учитель» —  «Классическая школа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8198" name="Picture 9" descr="Школьный конкурс профессионального мастерства «КЛАССный учитель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4786313"/>
            <a:ext cx="19050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8625" y="1357313"/>
            <a:ext cx="8358188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Деятельность гимназии ориентирована на создание социально-ориентированной среды, как основы духовно-нравственного обучения и воспитания. Эта цель ставит перед педагогическим коллективом задачу обеспечения высокого качества образования. </a:t>
            </a:r>
          </a:p>
          <a:p>
            <a:pPr algn="just"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9219" name="Прямоугольник 10"/>
          <p:cNvSpPr>
            <a:spLocks noChangeArrowheads="1"/>
          </p:cNvSpPr>
          <p:nvPr/>
        </p:nvSpPr>
        <p:spPr bwMode="auto">
          <a:xfrm>
            <a:off x="428625" y="2714625"/>
            <a:ext cx="42862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Учителя находятся в постоянном развитии: в своей работе являются исследователями, изучают передовой опыт коллег по организации различных форм уроков, знакомятся с новыми программами и концепциями обучения. Они заинтересованы в эффективности каждого урока – в достижении намеченной цели.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857232"/>
            <a:ext cx="850112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Образование</a:t>
            </a:r>
          </a:p>
        </p:txBody>
      </p:sp>
      <p:pic>
        <p:nvPicPr>
          <p:cNvPr id="10246" name="Picture 6" descr="Инновации в образовании: структура, проблемы, мировой опы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857496"/>
            <a:ext cx="3944196" cy="2571768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857232"/>
            <a:ext cx="850112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Инновационная работа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10781" t="31667" r="29218" b="28333"/>
          <a:stretch>
            <a:fillRect/>
          </a:stretch>
        </p:blipFill>
        <p:spPr bwMode="auto">
          <a:xfrm>
            <a:off x="571472" y="4857760"/>
            <a:ext cx="3810027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244" name="Рисунок 3"/>
          <p:cNvPicPr>
            <a:picLocks noChangeAspect="1" noChangeArrowheads="1"/>
          </p:cNvPicPr>
          <p:nvPr/>
        </p:nvPicPr>
        <p:blipFill>
          <a:blip r:embed="rId3">
            <a:lum bright="-3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357438"/>
            <a:ext cx="11430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28813" y="2286000"/>
            <a:ext cx="6858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С «2019 года на базе РВЦИ гимназией реализуется сетевой инновационный проект «Индивидуальный образовательный маршрут как основа самоопределения старшеклассников»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625" y="1357313"/>
            <a:ext cx="835818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Инновационная деятельность гимназии направлена на обновление содержания образования, разработку и апробирование новых форм, средств и методов обучения и воспитания</a:t>
            </a:r>
          </a:p>
          <a:p>
            <a:pPr algn="just"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63" y="3500438"/>
            <a:ext cx="8358187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С 2019-2020 гг. гимназия являлась  базовой инновационной площадкой ФИП  ТОИПКРО по реализации проекта «Методическая поддержка педагогов и школьных команд во внедрении и реализации эффективных образовательных технологи»</a:t>
            </a:r>
          </a:p>
          <a:p>
            <a:pPr algn="just"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4929188"/>
            <a:ext cx="421481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С 2021 года гимназия – базовая организация проекта «</a:t>
            </a:r>
            <a:r>
              <a:rPr lang="ru-RU" b="1" dirty="0" err="1">
                <a:solidFill>
                  <a:srgbClr val="333399"/>
                </a:solidFill>
                <a:latin typeface="+mn-lt"/>
              </a:rPr>
              <a:t>Quality</a:t>
            </a:r>
            <a:r>
              <a:rPr lang="ru-RU" b="1" dirty="0">
                <a:solidFill>
                  <a:srgbClr val="333399"/>
                </a:solidFill>
                <a:latin typeface="+mn-lt"/>
              </a:rPr>
              <a:t> </a:t>
            </a:r>
            <a:r>
              <a:rPr lang="ru-RU" b="1" dirty="0" err="1">
                <a:solidFill>
                  <a:srgbClr val="333399"/>
                </a:solidFill>
                <a:latin typeface="+mn-lt"/>
              </a:rPr>
              <a:t>School</a:t>
            </a:r>
            <a:r>
              <a:rPr lang="ru-RU" b="1" dirty="0">
                <a:solidFill>
                  <a:srgbClr val="333399"/>
                </a:solidFill>
                <a:latin typeface="+mn-lt"/>
              </a:rPr>
              <a:t> (QS)» в рамках деятельности ФИП ТОИПКРО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857232"/>
            <a:ext cx="850112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Начальные классы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50" y="1428750"/>
            <a:ext cx="8643938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Начальная школа – фундамент дальнейшего образования и от того, каким будет этот фундамент, зависит дальнейшая успешность ученика, а затем и выпускника в современном мире.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50" y="2428875"/>
            <a:ext cx="485775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Ежегодно гимназия принимает более 100 первоклассников.</a:t>
            </a:r>
          </a:p>
          <a:p>
            <a:pPr algn="just">
              <a:defRPr/>
            </a:pPr>
            <a:endParaRPr lang="ru-RU" b="1" dirty="0">
              <a:solidFill>
                <a:srgbClr val="333399"/>
              </a:solidFill>
              <a:latin typeface="+mn-lt"/>
            </a:endParaRPr>
          </a:p>
          <a:p>
            <a:pPr algn="just"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В гимназии обучается 16 классов начального обучения, в которых    более 450 обучающихся. </a:t>
            </a:r>
          </a:p>
        </p:txBody>
      </p:sp>
      <p:pic>
        <p:nvPicPr>
          <p:cNvPr id="5" name="Picture 2" descr="C:\Users\Пользователь\Desktop\ee22e0a0-03ee-4477-9a91-5a6a91a3d4df.jpg"/>
          <p:cNvPicPr>
            <a:picLocks noChangeAspect="1" noChangeArrowheads="1"/>
          </p:cNvPicPr>
          <p:nvPr/>
        </p:nvPicPr>
        <p:blipFill>
          <a:blip r:embed="rId2" cstate="print"/>
          <a:srcRect r="8347"/>
          <a:stretch>
            <a:fillRect/>
          </a:stretch>
        </p:blipFill>
        <p:spPr bwMode="auto">
          <a:xfrm>
            <a:off x="5286380" y="2285992"/>
            <a:ext cx="3256036" cy="2368382"/>
          </a:xfrm>
          <a:prstGeom prst="rect">
            <a:avLst/>
          </a:prstGeom>
          <a:noFill/>
          <a:ln w="1905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3786188" y="4786313"/>
            <a:ext cx="5000625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Начальная школа – это целый мир. Годы, проведенные в 1-4 классах, остаются в памяти каждого, как годы приобщения к взрослой жизни, в которой все было впервые – и победы, и поражения. </a:t>
            </a:r>
          </a:p>
        </p:txBody>
      </p:sp>
      <p:pic>
        <p:nvPicPr>
          <p:cNvPr id="8" name="Picture 3" descr="C:\Users\Пользователь\Desktop\e05b5694-3bd1-4678-a260-4156bb86238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256"/>
            <a:ext cx="3331051" cy="214314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25" y="1928813"/>
            <a:ext cx="6572250" cy="1714500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Wingdings 2" panose="05020102010507070707" pitchFamily="18" charset="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ru-RU" sz="6400" b="1" dirty="0" smtClean="0">
                <a:solidFill>
                  <a:srgbClr val="333399"/>
                </a:solidFill>
              </a:rPr>
              <a:t>Программа «Школа России» построена на достижениях традиционной русской педагогики под руководством кандидата </a:t>
            </a:r>
            <a:r>
              <a:rPr lang="ru-RU" sz="6400" b="1" dirty="0" err="1" smtClean="0">
                <a:solidFill>
                  <a:srgbClr val="333399"/>
                </a:solidFill>
              </a:rPr>
              <a:t>пед</a:t>
            </a:r>
            <a:r>
              <a:rPr lang="ru-RU" sz="6400" b="1" dirty="0" smtClean="0">
                <a:solidFill>
                  <a:srgbClr val="333399"/>
                </a:solidFill>
              </a:rPr>
              <a:t>. наук А. А. Плешакова Ведущим принципом «Школы России» является применение в обучении проблемно-поискового метода, который позволяет сформировать у школьников навыки коммуникации, работы с информацией, планирования и рефлексии.  Помимо этого, УМК ориентирован на развитие у детей качеств, соответствующих понятиям о человечности: доброты, </a:t>
            </a:r>
            <a:r>
              <a:rPr lang="ru-RU" sz="6400" b="1" dirty="0" err="1" smtClean="0">
                <a:solidFill>
                  <a:srgbClr val="333399"/>
                </a:solidFill>
              </a:rPr>
              <a:t>эмпатии</a:t>
            </a:r>
            <a:r>
              <a:rPr lang="ru-RU" sz="6400" b="1" dirty="0" smtClean="0">
                <a:solidFill>
                  <a:srgbClr val="333399"/>
                </a:solidFill>
              </a:rPr>
              <a:t> и отзывчивости. 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7158" y="1214422"/>
            <a:ext cx="8229600" cy="57150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Учителя начальных классах реализуют учебные программы: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857232"/>
            <a:ext cx="850112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Начальные классы</a:t>
            </a:r>
          </a:p>
        </p:txBody>
      </p:sp>
      <p:pic>
        <p:nvPicPr>
          <p:cNvPr id="43010" name="Picture 2" descr="Начальная школа, программа &amp;quot;Перспектива&amp;quot;: отзывы учителей и родителей ::  SYL.ru"/>
          <p:cNvPicPr>
            <a:picLocks noChangeAspect="1" noChangeArrowheads="1"/>
          </p:cNvPicPr>
          <p:nvPr/>
        </p:nvPicPr>
        <p:blipFill>
          <a:blip r:embed="rId2"/>
          <a:srcRect l="2158" t="25000"/>
          <a:stretch>
            <a:fillRect/>
          </a:stretch>
        </p:blipFill>
        <p:spPr bwMode="auto">
          <a:xfrm>
            <a:off x="5857884" y="4429132"/>
            <a:ext cx="2905099" cy="153799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3012" name="Picture 4" descr="Рабочие тетради 1 класс Школа России ФГОС (Просвещение) от КНИЖНЫЙ СКЛАД  (Белгород) - Купить по цене 1256.00 руб | 3564416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85926"/>
            <a:ext cx="1857388" cy="236108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0" y="4286250"/>
            <a:ext cx="5715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273050" indent="-273050" algn="just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dirty="0">
                <a:solidFill>
                  <a:srgbClr val="333399"/>
                </a:solidFill>
                <a:latin typeface="+mn-lt"/>
              </a:rPr>
              <a:t>Программа «Перспектива» разработана по инициативе Л.Г. </a:t>
            </a:r>
            <a:r>
              <a:rPr lang="ru-RU" sz="1600" b="1" dirty="0" err="1">
                <a:solidFill>
                  <a:srgbClr val="333399"/>
                </a:solidFill>
                <a:latin typeface="+mn-lt"/>
              </a:rPr>
              <a:t>Петерсон</a:t>
            </a:r>
            <a:r>
              <a:rPr lang="ru-RU" sz="1600" b="1" dirty="0">
                <a:solidFill>
                  <a:srgbClr val="333399"/>
                </a:solidFill>
                <a:latin typeface="+mn-lt"/>
              </a:rPr>
              <a:t>, доктора </a:t>
            </a:r>
            <a:r>
              <a:rPr lang="ru-RU" sz="1600" b="1" dirty="0" err="1">
                <a:solidFill>
                  <a:srgbClr val="333399"/>
                </a:solidFill>
                <a:latin typeface="+mn-lt"/>
              </a:rPr>
              <a:t>пед.наук</a:t>
            </a:r>
            <a:r>
              <a:rPr lang="ru-RU" sz="1600" b="1" dirty="0">
                <a:solidFill>
                  <a:srgbClr val="333399"/>
                </a:solidFill>
                <a:latin typeface="+mn-lt"/>
              </a:rPr>
              <a:t>, автора знаменитых учебников по математике. Методика «Перспективы» основана на «</a:t>
            </a:r>
            <a:r>
              <a:rPr lang="ru-RU" sz="1600" b="1" dirty="0" err="1">
                <a:solidFill>
                  <a:srgbClr val="333399"/>
                </a:solidFill>
                <a:latin typeface="+mn-lt"/>
              </a:rPr>
              <a:t>деятельностном</a:t>
            </a:r>
            <a:r>
              <a:rPr lang="ru-RU" sz="1600" b="1" dirty="0">
                <a:solidFill>
                  <a:srgbClr val="333399"/>
                </a:solidFill>
                <a:latin typeface="+mn-lt"/>
              </a:rPr>
              <a:t> подходе». Основная миссия программы — научить ребёнка учиться: ставить цели, самостоятельно находить ответы и не терять интереса к знаниям. </a:t>
            </a:r>
            <a:r>
              <a:rPr lang="ru-RU" sz="1600" dirty="0">
                <a:latin typeface="Arial" charset="0"/>
              </a:rPr>
              <a:t> </a:t>
            </a:r>
            <a:endParaRPr lang="ru-RU" sz="1600" b="1" dirty="0">
              <a:solidFill>
                <a:srgbClr val="333399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857232"/>
            <a:ext cx="850112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Профильное обучение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63" y="1428750"/>
            <a:ext cx="821531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333399"/>
                </a:solidFill>
                <a:latin typeface="+mn-lt"/>
              </a:rPr>
              <a:t>Обучение в 10-11 классах является завершающим этапом общеобразовательной подготовки. Старшеклассникам предоставляется право самостоятельно выбирать вариант обучения по какому-либо определенному профилю.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57158" y="3286124"/>
          <a:ext cx="8606190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571504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 smtClean="0">
                <a:ln w="1905"/>
                <a:solidFill>
                  <a:srgbClr val="33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Распределение обучающихся по профилям </a:t>
            </a:r>
            <a:endParaRPr lang="ru-RU" sz="2000" b="1" dirty="0">
              <a:ln w="1905"/>
              <a:solidFill>
                <a:srgbClr val="33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1557</TotalTime>
  <Words>1453</Words>
  <Application>Microsoft Office PowerPoint</Application>
  <PresentationFormat>Экран (4:3)</PresentationFormat>
  <Paragraphs>251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Constantia</vt:lpstr>
      <vt:lpstr>Wingdings 2</vt:lpstr>
      <vt:lpstr>Wingdings</vt:lpstr>
      <vt:lpstr>Times New Roman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Распределение обучающихся по профилям </vt:lpstr>
      <vt:lpstr>Презентация PowerPoint</vt:lpstr>
      <vt:lpstr>Презентация PowerPoint</vt:lpstr>
      <vt:lpstr>Презентация PowerPoint</vt:lpstr>
      <vt:lpstr>Центр образования цифрового и гуманитарных профилей  «Точка роста»</vt:lpstr>
      <vt:lpstr>Презентация PowerPoint</vt:lpstr>
      <vt:lpstr>Презентация PowerPoint</vt:lpstr>
      <vt:lpstr>Презентация PowerPoint</vt:lpstr>
      <vt:lpstr>Лауреаты премии в сфере образования, науки и здравоохранения  Томской области</vt:lpstr>
      <vt:lpstr>Почетный знак  «Юные дарования Томской области»</vt:lpstr>
      <vt:lpstr>Презентация PowerPoint</vt:lpstr>
      <vt:lpstr>Презентация PowerPoint</vt:lpstr>
      <vt:lpstr>Спорт – это успех!</vt:lpstr>
      <vt:lpstr>Предпринимательская школа</vt:lpstr>
      <vt:lpstr>Презентация PowerPoint</vt:lpstr>
      <vt:lpstr>Презентация PowerPoint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150</cp:revision>
  <dcterms:created xsi:type="dcterms:W3CDTF">2012-05-15T05:23:39Z</dcterms:created>
  <dcterms:modified xsi:type="dcterms:W3CDTF">2022-02-10T06:22:56Z</dcterms:modified>
</cp:coreProperties>
</file>